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66" r:id="rId4"/>
    <p:sldId id="265" r:id="rId5"/>
    <p:sldId id="278" r:id="rId6"/>
    <p:sldId id="280" r:id="rId7"/>
    <p:sldId id="269" r:id="rId8"/>
    <p:sldId id="273" r:id="rId9"/>
    <p:sldId id="275" r:id="rId10"/>
    <p:sldId id="268" r:id="rId11"/>
    <p:sldId id="267" r:id="rId12"/>
    <p:sldId id="261" r:id="rId13"/>
    <p:sldId id="270" r:id="rId14"/>
    <p:sldId id="262" r:id="rId15"/>
    <p:sldId id="283" r:id="rId16"/>
    <p:sldId id="271" r:id="rId17"/>
    <p:sldId id="277" r:id="rId18"/>
    <p:sldId id="281" r:id="rId19"/>
    <p:sldId id="282" r:id="rId20"/>
    <p:sldId id="272" r:id="rId21"/>
    <p:sldId id="284" r:id="rId22"/>
    <p:sldId id="285" r:id="rId23"/>
    <p:sldId id="286" r:id="rId24"/>
    <p:sldId id="287" r:id="rId25"/>
    <p:sldId id="290" r:id="rId26"/>
    <p:sldId id="288" r:id="rId27"/>
    <p:sldId id="289" r:id="rId28"/>
    <p:sldId id="291" r:id="rId29"/>
    <p:sldId id="292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0B88-9102-4DE5-ADB7-86FC751E9012}" type="datetimeFigureOut">
              <a:rPr lang="cs-CZ"/>
              <a:pPr>
                <a:defRPr/>
              </a:pPr>
              <a:t>30.03.2022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54C079B0-2E77-4008-B006-60BF518B18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366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2A80-AC3F-44B6-8178-812FFAEDBD27}" type="datetimeFigureOut">
              <a:rPr lang="cs-CZ"/>
              <a:pPr>
                <a:defRPr/>
              </a:pPr>
              <a:t>30.03.2022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C9358-3385-48E5-9137-C467F325F0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209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54C5-6738-4D87-AA57-DCD127BC8006}" type="datetimeFigureOut">
              <a:rPr lang="cs-CZ"/>
              <a:pPr>
                <a:defRPr/>
              </a:pPr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18B39-BF4C-4B45-8490-09B76CCE67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07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921D-6AB9-441C-8F58-8BFCAC0F0326}" type="datetimeFigureOut">
              <a:rPr lang="cs-CZ"/>
              <a:pPr>
                <a:defRPr/>
              </a:pPr>
              <a:t>30.03.2022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A69CB66-5AEC-437B-BCCD-63397EAF0C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447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6D512-9EC1-40A1-87E8-BE9461C1E43C}" type="datetimeFigureOut">
              <a:rPr lang="cs-CZ"/>
              <a:pPr>
                <a:defRPr/>
              </a:pPr>
              <a:t>30.03.2022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EBF55-F59D-40C4-A130-E6521581DD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4042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3F53-229A-41DA-821D-362A802AEC54}" type="datetimeFigureOut">
              <a:rPr lang="cs-CZ"/>
              <a:pPr>
                <a:defRPr/>
              </a:pPr>
              <a:t>30.03.2022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8BE79-B9EB-419C-9670-1F0D2230F8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594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D3153-BE53-4B90-B8F3-72F1BD617897}" type="datetimeFigureOut">
              <a:rPr lang="cs-CZ"/>
              <a:pPr>
                <a:defRPr/>
              </a:pPr>
              <a:t>30.03.2022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15AE3A84-3FF6-4478-98EE-42E349AD11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871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ACB8-1B92-426B-A8BC-E2CCBCA739B2}" type="datetimeFigureOut">
              <a:rPr lang="cs-CZ"/>
              <a:pPr>
                <a:defRPr/>
              </a:pPr>
              <a:t>30.03.2022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FC825-00E2-4B56-814A-763B0C87D8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021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579A-E2D4-441E-9870-B78252E38CE7}" type="datetimeFigureOut">
              <a:rPr lang="cs-CZ"/>
              <a:pPr>
                <a:defRPr/>
              </a:pPr>
              <a:t>30.03.2022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AE8AF-C5C9-41F2-AF7E-29D2194132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941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49A02-4C96-4319-BCAA-847C1E5368D2}" type="datetimeFigureOut">
              <a:rPr lang="cs-CZ"/>
              <a:pPr>
                <a:defRPr/>
              </a:pPr>
              <a:t>30.03.2022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923BB-45C0-49CF-8F17-5A6925D56C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183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36F8-D7DE-40A5-85EE-2EFE9C42DD7C}" type="datetimeFigureOut">
              <a:rPr lang="cs-CZ"/>
              <a:pPr>
                <a:defRPr/>
              </a:pPr>
              <a:t>30.03.2022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FD0BE-1EE0-44B4-A742-9F18D3CDD59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594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8401F7-6856-4315-83F9-A4DCB0691FB6}" type="datetimeFigureOut">
              <a:rPr lang="cs-CZ"/>
              <a:pPr>
                <a:defRPr/>
              </a:pPr>
              <a:t>30.03.2022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789CEB00-E353-4E86-A712-C4E6E968126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56" r:id="rId4"/>
    <p:sldLayoutId id="2147483762" r:id="rId5"/>
    <p:sldLayoutId id="2147483757" r:id="rId6"/>
    <p:sldLayoutId id="2147483763" r:id="rId7"/>
    <p:sldLayoutId id="2147483764" r:id="rId8"/>
    <p:sldLayoutId id="2147483765" r:id="rId9"/>
    <p:sldLayoutId id="2147483758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696763" y="1556792"/>
            <a:ext cx="3801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Velikonoce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465638" y="3933825"/>
            <a:ext cx="18415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0244" name="Picture 2" descr="https://img.blesk.cz/img/1/normal620/3877163-img-velikonoce-velikonoce-2018-kraslice-peceni-barveni-vajicek-v8.jpg?v=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97200"/>
            <a:ext cx="5905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57200"/>
            <a:ext cx="8164016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vajíčko</a:t>
            </a:r>
            <a:endParaRPr lang="cs-CZ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179388" y="1557338"/>
            <a:ext cx="8686800" cy="4525962"/>
          </a:xfrm>
        </p:spPr>
        <p:txBody>
          <a:bodyPr/>
          <a:lstStyle/>
          <a:p>
            <a:pPr eaLnBrk="1" hangingPunct="1"/>
            <a:r>
              <a:rPr lang="cs-CZ" altLang="cs-CZ" smtClean="0"/>
              <a:t>Odměna za vyšlehání. </a:t>
            </a:r>
          </a:p>
          <a:p>
            <a:pPr eaLnBrk="1" hangingPunct="1"/>
            <a:r>
              <a:rPr lang="cs-CZ" altLang="cs-CZ" smtClean="0"/>
              <a:t>Představuje nový život, plodnost, narození, návrat jara. </a:t>
            </a:r>
          </a:p>
          <a:p>
            <a:pPr eaLnBrk="1" hangingPunct="1"/>
            <a:r>
              <a:rPr lang="cs-CZ" altLang="cs-CZ" smtClean="0"/>
              <a:t>Různé techniky zdobení velikonočních kraslic.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19460" name="Picture 5" descr="Image result for symboly velikon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8376" r="4642" b="6282"/>
          <a:stretch>
            <a:fillRect/>
          </a:stretch>
        </p:blipFill>
        <p:spPr bwMode="auto">
          <a:xfrm>
            <a:off x="1116013" y="4437063"/>
            <a:ext cx="3240087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Image result for symboly veliko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8330" r="5907" b="7288"/>
          <a:stretch>
            <a:fillRect/>
          </a:stretch>
        </p:blipFill>
        <p:spPr bwMode="auto">
          <a:xfrm>
            <a:off x="6084888" y="115888"/>
            <a:ext cx="292735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Image result for symboly velikon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3656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Beránek a zajíček</a:t>
            </a: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4826000" cy="4525963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Beránek</a:t>
            </a:r>
            <a:r>
              <a:rPr lang="cs-CZ" altLang="cs-CZ" sz="2800" smtClean="0"/>
              <a:t> s mašlí by měl zdobit každý velikonoční stůl.</a:t>
            </a:r>
          </a:p>
          <a:p>
            <a:pPr eaLnBrk="1" hangingPunct="1"/>
            <a:r>
              <a:rPr lang="cs-CZ" altLang="cs-CZ" sz="2800" smtClean="0"/>
              <a:t>Symbol Ježíše Krista jako obětního beránka za spásu světa. </a:t>
            </a:r>
          </a:p>
          <a:p>
            <a:pPr eaLnBrk="1" hangingPunct="1"/>
            <a:r>
              <a:rPr lang="cs-CZ" altLang="cs-CZ" sz="2800" b="1" smtClean="0"/>
              <a:t>Zajíček</a:t>
            </a:r>
            <a:r>
              <a:rPr lang="cs-CZ" altLang="cs-CZ" sz="2800" smtClean="0"/>
              <a:t> je symbol plodnosti, života a štěstí. </a:t>
            </a:r>
          </a:p>
          <a:p>
            <a:pPr eaLnBrk="1" hangingPunct="1"/>
            <a:r>
              <a:rPr lang="cs-CZ" altLang="cs-CZ" sz="2800" smtClean="0"/>
              <a:t>Dostal se k nám počátkem 20. století z Německa.</a:t>
            </a:r>
            <a:endParaRPr lang="cs-CZ" altLang="cs-CZ" sz="3600" smtClean="0"/>
          </a:p>
        </p:txBody>
      </p:sp>
      <p:pic>
        <p:nvPicPr>
          <p:cNvPr id="20484" name="Picture 5" descr="Image result for symboly velikon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24815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Image result for easter b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t="3073" r="14749" b="6146"/>
          <a:stretch>
            <a:fillRect/>
          </a:stretch>
        </p:blipFill>
        <p:spPr bwMode="auto">
          <a:xfrm>
            <a:off x="6226175" y="3524250"/>
            <a:ext cx="177958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Velikonoční beránek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Piškotový</a:t>
            </a:r>
          </a:p>
          <a:p>
            <a:pPr eaLnBrk="1" hangingPunct="1"/>
            <a:r>
              <a:rPr lang="cs-CZ" altLang="cs-CZ" smtClean="0"/>
              <a:t>Tvarohový </a:t>
            </a:r>
          </a:p>
          <a:p>
            <a:pPr eaLnBrk="1" hangingPunct="1"/>
            <a:r>
              <a:rPr lang="cs-CZ" altLang="cs-CZ" smtClean="0"/>
              <a:t>Biskupský</a:t>
            </a:r>
          </a:p>
        </p:txBody>
      </p:sp>
      <p:pic>
        <p:nvPicPr>
          <p:cNvPr id="21508" name="Picture 4" descr="https://img.blesk.cz/img/1/normal620/3889669-img-velikonoce-2018-velikonoce-velikonocni-beranek-v3.jpg?v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5905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Mazanec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8686800" cy="4525962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Zadělává se na Bílou sobotu a dělá se ze stejného těsta jako vánočka. </a:t>
            </a:r>
          </a:p>
          <a:p>
            <a:pPr eaLnBrk="1" hangingPunct="1"/>
            <a:r>
              <a:rPr lang="cs-CZ" altLang="cs-CZ" sz="2800" smtClean="0"/>
              <a:t>Kdysi mazanec nebyl sladký, ale připravoval se ze strouhaného sýra a většího množství vajec. V jiných oblastech naší země se mu říkalo baba nebo svěceník. 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pic>
        <p:nvPicPr>
          <p:cNvPr id="22532" name="Picture 5" descr="Image result for maza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60800"/>
            <a:ext cx="38877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Velikonoční nádivka</a:t>
            </a:r>
            <a:endParaRPr lang="cs-CZ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313"/>
            <a:ext cx="8686800" cy="208915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O Velikonočním pondělí se jí hlavně jídla z vajec, protože vejce je symbolem znovuzrození. Nejklasičtější je nádivka s uzeným masem a mladými bylinkami, tradičně s kopřivami.</a:t>
            </a: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23556" name="Picture 2" descr="Image result for velikonocní nádiv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r="15965"/>
          <a:stretch>
            <a:fillRect/>
          </a:stretch>
        </p:blipFill>
        <p:spPr bwMode="auto">
          <a:xfrm>
            <a:off x="4284663" y="3644900"/>
            <a:ext cx="4648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Image result for velikonocní nádiv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r="8820"/>
          <a:stretch>
            <a:fillRect/>
          </a:stretch>
        </p:blipFill>
        <p:spPr bwMode="auto">
          <a:xfrm>
            <a:off x="323850" y="3627438"/>
            <a:ext cx="36766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Velikonoční nádivka</a:t>
            </a:r>
            <a:endParaRPr lang="cs-CZ" dirty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250825" y="3357563"/>
            <a:ext cx="8686800" cy="3314700"/>
          </a:xfrm>
        </p:spPr>
        <p:txBody>
          <a:bodyPr/>
          <a:lstStyle/>
          <a:p>
            <a:r>
              <a:rPr lang="cs-CZ" altLang="cs-CZ" sz="2000" smtClean="0"/>
              <a:t>Uzené maso nakrájíme na kostky.</a:t>
            </a:r>
          </a:p>
          <a:p>
            <a:r>
              <a:rPr lang="cs-CZ" altLang="cs-CZ" sz="2000" smtClean="0"/>
              <a:t>Rohlíky nakrájíme na kostičky, dáme do větší mísy, zalijeme žloutky rozšlehanými v mléce, osolíme, opepříme, ochutíme muškátovým oříškem a necháme vsáknout. </a:t>
            </a:r>
          </a:p>
          <a:p>
            <a:r>
              <a:rPr lang="cs-CZ" altLang="cs-CZ" sz="2000" smtClean="0"/>
              <a:t>Přidáme nakrájené maso a posekané bylinky a vše promícháme. </a:t>
            </a:r>
          </a:p>
          <a:p>
            <a:r>
              <a:rPr lang="cs-CZ" altLang="cs-CZ" sz="2000" smtClean="0"/>
              <a:t>Nakonec vmícháme sníh z bílků.</a:t>
            </a:r>
          </a:p>
          <a:p>
            <a:r>
              <a:rPr lang="cs-CZ" altLang="cs-CZ" sz="2000" smtClean="0"/>
              <a:t>Zapékací mísu vymažeme máslem, vysypeme strouhankou a vlijeme těsto. </a:t>
            </a:r>
          </a:p>
          <a:p>
            <a:r>
              <a:rPr lang="cs-CZ" altLang="cs-CZ" sz="2000" smtClean="0"/>
              <a:t>Pečeme v troubě vyhřáté na 200 stupňů asi 35–40 minut dozlatova.</a:t>
            </a:r>
          </a:p>
        </p:txBody>
      </p:sp>
      <p:sp>
        <p:nvSpPr>
          <p:cNvPr id="24580" name="TextovéPole 4"/>
          <p:cNvSpPr txBox="1">
            <a:spLocks noChangeArrowheads="1"/>
          </p:cNvSpPr>
          <p:nvPr/>
        </p:nvSpPr>
        <p:spPr bwMode="auto">
          <a:xfrm>
            <a:off x="5651500" y="404813"/>
            <a:ext cx="29527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800 g uzeného masa</a:t>
            </a:r>
          </a:p>
          <a:p>
            <a:pPr eaLnBrk="1" hangingPunct="1"/>
            <a:r>
              <a:rPr lang="cs-CZ" altLang="cs-CZ"/>
              <a:t>8 rohlíků (1 veka)</a:t>
            </a:r>
          </a:p>
          <a:p>
            <a:pPr eaLnBrk="1" hangingPunct="1"/>
            <a:r>
              <a:rPr lang="cs-CZ" altLang="cs-CZ"/>
              <a:t>8 vajec</a:t>
            </a:r>
          </a:p>
          <a:p>
            <a:pPr eaLnBrk="1" hangingPunct="1"/>
            <a:r>
              <a:rPr lang="cs-CZ" altLang="cs-CZ"/>
              <a:t>250 ml mléka</a:t>
            </a:r>
          </a:p>
          <a:p>
            <a:pPr eaLnBrk="1" hangingPunct="1"/>
            <a:r>
              <a:rPr lang="cs-CZ" altLang="cs-CZ"/>
              <a:t>sůl,pepř,muškátový oříšek</a:t>
            </a:r>
          </a:p>
          <a:p>
            <a:pPr eaLnBrk="1" hangingPunct="1"/>
            <a:r>
              <a:rPr lang="cs-CZ" altLang="cs-CZ"/>
              <a:t>několik hrstí bylinek– mladé kopřivy, petrželka, pažitka, ...</a:t>
            </a:r>
          </a:p>
          <a:p>
            <a:pPr eaLnBrk="1" hangingPunct="1"/>
            <a:r>
              <a:rPr lang="cs-CZ" altLang="cs-CZ"/>
              <a:t>máslo a strouhanka na vymazání formy</a:t>
            </a:r>
          </a:p>
        </p:txBody>
      </p:sp>
      <p:pic>
        <p:nvPicPr>
          <p:cNvPr id="24581" name="Picture 2" descr="Image result for velikonoční nádiv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3600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Jidášky</a:t>
            </a:r>
            <a:endParaRPr lang="cs-CZ" dirty="0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250825" y="1341438"/>
            <a:ext cx="8686800" cy="3241675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Pečou se a jedí na Zelený čtvrtek.</a:t>
            </a:r>
          </a:p>
          <a:p>
            <a:pPr eaLnBrk="1" hangingPunct="1"/>
            <a:r>
              <a:rPr lang="cs-CZ" altLang="cs-CZ" sz="2800" smtClean="0"/>
              <a:t>Je to pečivo z kynutého těsta jako připomínka na apoštola Jidáše, který zradil Krista. </a:t>
            </a:r>
          </a:p>
          <a:p>
            <a:pPr eaLnBrk="1" hangingPunct="1"/>
            <a:r>
              <a:rPr lang="cs-CZ" altLang="cs-CZ" sz="2800" smtClean="0"/>
              <a:t>Tvar symbolizuje provaz, na kterém se Jidáš oběsil. 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pic>
        <p:nvPicPr>
          <p:cNvPr id="25604" name="Picture 5" descr="Image result for jidáš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3960813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jidáše</a:t>
            </a:r>
            <a:endParaRPr lang="cs-CZ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sz="half" idx="1"/>
          </p:nvPr>
        </p:nvSpPr>
        <p:spPr>
          <a:xfrm>
            <a:off x="3203575" y="3632200"/>
            <a:ext cx="5761038" cy="6451600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V míse smícháme suroviny a vypracujeme hladké těsto, necháme hodinu kynout</a:t>
            </a:r>
          </a:p>
          <a:p>
            <a:pPr eaLnBrk="1" hangingPunct="1"/>
            <a:r>
              <a:rPr lang="cs-CZ" altLang="cs-CZ" sz="2000" smtClean="0"/>
              <a:t>Z těsta děláme válečky a tvarujeme uzly a spirály</a:t>
            </a:r>
          </a:p>
          <a:p>
            <a:pPr eaLnBrk="1" hangingPunct="1"/>
            <a:r>
              <a:rPr lang="cs-CZ" altLang="cs-CZ" sz="2000" smtClean="0"/>
              <a:t>Jidášky vložíme na plech na pečící papír a necháme znovu kynout, pak potřeme bílkem s vodou</a:t>
            </a:r>
          </a:p>
          <a:p>
            <a:pPr eaLnBrk="1" hangingPunct="1"/>
            <a:r>
              <a:rPr lang="cs-CZ" altLang="cs-CZ" sz="2000" smtClean="0"/>
              <a:t>Pečeme na 190°C asi 10 – 20 minut</a:t>
            </a:r>
          </a:p>
          <a:p>
            <a:pPr eaLnBrk="1" hangingPunct="1"/>
            <a:r>
              <a:rPr lang="cs-CZ" altLang="cs-CZ" sz="2000" smtClean="0"/>
              <a:t>Teplé jidášky potřeme rozehřátým medem.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26628" name="Zástupný symbol pro obsah 4"/>
          <p:cNvSpPr>
            <a:spLocks noGrp="1"/>
          </p:cNvSpPr>
          <p:nvPr>
            <p:ph sz="half" idx="2"/>
          </p:nvPr>
        </p:nvSpPr>
        <p:spPr>
          <a:xfrm>
            <a:off x="323850" y="1268413"/>
            <a:ext cx="2447925" cy="4968875"/>
          </a:xfrm>
        </p:spPr>
        <p:txBody>
          <a:bodyPr/>
          <a:lstStyle/>
          <a:p>
            <a:pPr eaLnBrk="1" hangingPunct="1"/>
            <a:r>
              <a:rPr lang="cs-CZ" altLang="cs-CZ" sz="1800" b="1" smtClean="0"/>
              <a:t>600 g hladké mouky</a:t>
            </a:r>
            <a:br>
              <a:rPr lang="cs-CZ" altLang="cs-CZ" sz="1800" b="1" smtClean="0"/>
            </a:br>
            <a:r>
              <a:rPr lang="cs-CZ" altLang="cs-CZ" sz="1800" b="1" smtClean="0"/>
              <a:t>125 g mléka</a:t>
            </a:r>
            <a:br>
              <a:rPr lang="cs-CZ" altLang="cs-CZ" sz="1800" b="1" smtClean="0"/>
            </a:br>
            <a:r>
              <a:rPr lang="cs-CZ" altLang="cs-CZ" sz="1800" b="1" smtClean="0"/>
              <a:t>125 g smetany ke šlehání</a:t>
            </a:r>
            <a:br>
              <a:rPr lang="cs-CZ" altLang="cs-CZ" sz="1800" b="1" smtClean="0"/>
            </a:br>
            <a:r>
              <a:rPr lang="cs-CZ" altLang="cs-CZ" sz="1800" b="1" smtClean="0"/>
              <a:t>20 g čerstvého droždí (7 g sušeného droždí)</a:t>
            </a:r>
            <a:br>
              <a:rPr lang="cs-CZ" altLang="cs-CZ" sz="1800" b="1" smtClean="0"/>
            </a:br>
            <a:r>
              <a:rPr lang="cs-CZ" altLang="cs-CZ" sz="1800" b="1" smtClean="0"/>
              <a:t>100 g změklého másla</a:t>
            </a:r>
            <a:br>
              <a:rPr lang="cs-CZ" altLang="cs-CZ" sz="1800" b="1" smtClean="0"/>
            </a:br>
            <a:r>
              <a:rPr lang="cs-CZ" altLang="cs-CZ" sz="1800" b="1" smtClean="0"/>
              <a:t>60 g cukru</a:t>
            </a:r>
            <a:br>
              <a:rPr lang="cs-CZ" altLang="cs-CZ" sz="1800" b="1" smtClean="0"/>
            </a:br>
            <a:r>
              <a:rPr lang="cs-CZ" altLang="cs-CZ" sz="1800" b="1" smtClean="0"/>
              <a:t>30 g medu</a:t>
            </a:r>
            <a:br>
              <a:rPr lang="cs-CZ" altLang="cs-CZ" sz="1800" b="1" smtClean="0"/>
            </a:br>
            <a:r>
              <a:rPr lang="cs-CZ" altLang="cs-CZ" sz="1800" b="1" smtClean="0"/>
              <a:t>1 vejce</a:t>
            </a:r>
            <a:br>
              <a:rPr lang="cs-CZ" altLang="cs-CZ" sz="1800" b="1" smtClean="0"/>
            </a:br>
            <a:r>
              <a:rPr lang="cs-CZ" altLang="cs-CZ" sz="1800" b="1" smtClean="0"/>
              <a:t>1 žloutek</a:t>
            </a:r>
            <a:br>
              <a:rPr lang="cs-CZ" altLang="cs-CZ" sz="1800" b="1" smtClean="0"/>
            </a:br>
            <a:r>
              <a:rPr lang="cs-CZ" altLang="cs-CZ" sz="1800" b="1" smtClean="0"/>
              <a:t>sůl, citronová kúra, muškátový oříšek</a:t>
            </a:r>
            <a:br>
              <a:rPr lang="cs-CZ" altLang="cs-CZ" sz="1800" b="1" smtClean="0"/>
            </a:br>
            <a:r>
              <a:rPr lang="cs-CZ" altLang="cs-CZ" sz="1800" b="1" smtClean="0"/>
              <a:t>bílek na potření</a:t>
            </a:r>
            <a:r>
              <a:rPr lang="cs-CZ" altLang="cs-CZ" sz="1600" smtClean="0"/>
              <a:t/>
            </a:r>
            <a:br>
              <a:rPr lang="cs-CZ" altLang="cs-CZ" sz="1600" smtClean="0"/>
            </a:br>
            <a:endParaRPr lang="cs-CZ" altLang="cs-CZ" smtClean="0"/>
          </a:p>
        </p:txBody>
      </p:sp>
      <p:pic>
        <p:nvPicPr>
          <p:cNvPr id="26629" name="Picture 2" descr="Image result for velikonocní jidáš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33131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kočičky</a:t>
            </a:r>
            <a:endParaRPr lang="cs-CZ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57200" y="4221163"/>
            <a:ext cx="8686800" cy="2376487"/>
          </a:xfrm>
        </p:spPr>
        <p:txBody>
          <a:bodyPr/>
          <a:lstStyle/>
          <a:p>
            <a:r>
              <a:rPr lang="cs-CZ" altLang="cs-CZ" sz="2800" smtClean="0"/>
              <a:t>Symbolizují palmové ratolesti, kterými vítali obyvatelé Jeruzaléma přicházejícího Krista.</a:t>
            </a:r>
          </a:p>
          <a:p>
            <a:r>
              <a:rPr lang="cs-CZ" altLang="cs-CZ" sz="2800" smtClean="0"/>
              <a:t>Větvičky z vrby či jalovce se považují za prostředek zachování zdraví a štěstí. </a:t>
            </a:r>
          </a:p>
        </p:txBody>
      </p:sp>
      <p:pic>
        <p:nvPicPr>
          <p:cNvPr id="27652" name="Picture 2" descr="Image result for velikonoce kočič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52768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Řehtání</a:t>
            </a:r>
            <a:endParaRPr lang="cs-CZ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250825" y="2651125"/>
            <a:ext cx="5041900" cy="4233863"/>
          </a:xfrm>
        </p:spPr>
        <p:txBody>
          <a:bodyPr/>
          <a:lstStyle/>
          <a:p>
            <a:r>
              <a:rPr lang="cs-CZ" altLang="cs-CZ" sz="2800" smtClean="0"/>
              <a:t>Na </a:t>
            </a:r>
            <a:r>
              <a:rPr lang="cs-CZ" altLang="cs-CZ" sz="2800" b="1" smtClean="0"/>
              <a:t>Zelený čtvrtek </a:t>
            </a:r>
            <a:r>
              <a:rPr lang="cs-CZ" altLang="cs-CZ" sz="2800" smtClean="0"/>
              <a:t>zvony odlétají do Říma pro požehnání svatého otce. </a:t>
            </a:r>
          </a:p>
          <a:p>
            <a:r>
              <a:rPr lang="cs-CZ" altLang="cs-CZ" sz="2800" smtClean="0"/>
              <a:t>Od čtvrtka </a:t>
            </a:r>
            <a:r>
              <a:rPr lang="cs-CZ" altLang="cs-CZ" sz="2800" b="1" smtClean="0"/>
              <a:t>do soboty </a:t>
            </a:r>
            <a:r>
              <a:rPr lang="cs-CZ" altLang="cs-CZ" sz="2800" smtClean="0"/>
              <a:t>chodí po vsi chlapci a řehtáním nahrazují zvony, koledují dům od domu a dostávají vajíčka, sladkosti, sušené ovoce a mince. </a:t>
            </a:r>
          </a:p>
        </p:txBody>
      </p:sp>
      <p:pic>
        <p:nvPicPr>
          <p:cNvPr id="28676" name="Picture 2" descr="Image result for velikonoce zv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4724" r="9834" b="4724"/>
          <a:stretch>
            <a:fillRect/>
          </a:stretch>
        </p:blipFill>
        <p:spPr bwMode="auto">
          <a:xfrm>
            <a:off x="5724525" y="260350"/>
            <a:ext cx="324167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Image result for velikonoce zv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33543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elikonoce, svátky lihu? Výzkum odhalil, co si Češi vykoledují nejčastě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3375"/>
            <a:ext cx="5353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7"/>
          <p:cNvSpPr>
            <a:spLocks noGrp="1"/>
          </p:cNvSpPr>
          <p:nvPr>
            <p:ph idx="1"/>
          </p:nvPr>
        </p:nvSpPr>
        <p:spPr>
          <a:xfrm>
            <a:off x="0" y="3284538"/>
            <a:ext cx="9144000" cy="3240087"/>
          </a:xfrm>
        </p:spPr>
        <p:txBody>
          <a:bodyPr/>
          <a:lstStyle/>
          <a:p>
            <a:r>
              <a:rPr lang="cs-CZ" altLang="cs-CZ" sz="2800" smtClean="0"/>
              <a:t>Velikonoce jsou nejvýznamnější </a:t>
            </a:r>
            <a:r>
              <a:rPr lang="cs-CZ" altLang="cs-CZ" sz="2800" b="1" smtClean="0"/>
              <a:t>křesťanský svátek</a:t>
            </a:r>
            <a:r>
              <a:rPr lang="cs-CZ" altLang="cs-CZ" sz="2800" smtClean="0"/>
              <a:t>, oslava zmrtvýchvstání Ježíše Krista </a:t>
            </a:r>
          </a:p>
          <a:p>
            <a:r>
              <a:rPr lang="cs-CZ" altLang="cs-CZ" sz="2800" smtClean="0"/>
              <a:t>Křesťanské tradice se mísí s </a:t>
            </a:r>
            <a:r>
              <a:rPr lang="cs-CZ" altLang="cs-CZ" sz="2800" b="1" smtClean="0"/>
              <a:t>pohanskými zvyky </a:t>
            </a:r>
            <a:r>
              <a:rPr lang="cs-CZ" altLang="cs-CZ" sz="2800" smtClean="0"/>
              <a:t>na oslavu příchodu jara, zrození a plodnosti. </a:t>
            </a:r>
          </a:p>
          <a:p>
            <a:r>
              <a:rPr lang="cs-CZ" altLang="cs-CZ" sz="2800" smtClean="0"/>
              <a:t>Velikonoční neděle je </a:t>
            </a:r>
            <a:r>
              <a:rPr lang="cs-CZ" altLang="cs-CZ" sz="2800" b="1" smtClean="0"/>
              <a:t>první neděle po prvním jarním úplňku po rovnodennosti.</a:t>
            </a:r>
          </a:p>
          <a:p>
            <a:r>
              <a:rPr lang="cs-CZ" altLang="cs-CZ" sz="2800" smtClean="0"/>
              <a:t>Velký pátek(ukřižování Krista) bude letos 10. dubna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Velký pátek</a:t>
            </a:r>
            <a:endParaRPr lang="cs-CZ" dirty="0"/>
          </a:p>
        </p:txBody>
      </p:sp>
      <p:pic>
        <p:nvPicPr>
          <p:cNvPr id="29699" name="Picture 5" descr="Image result for velký páte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268413"/>
            <a:ext cx="710406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Velikonoce ve světě</a:t>
            </a:r>
            <a:endParaRPr lang="cs-CZ" dirty="0"/>
          </a:p>
        </p:txBody>
      </p:sp>
      <p:sp>
        <p:nvSpPr>
          <p:cNvPr id="30723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Velikonoce sice všude na světě vycházejí ze stejných základů, tradice se ale na každém místě liší.</a:t>
            </a:r>
          </a:p>
        </p:txBody>
      </p:sp>
      <p:pic>
        <p:nvPicPr>
          <p:cNvPr id="30724" name="Picture 4" descr="Image result for velikon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351948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Image result for velikonoce zajíček koš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2708275"/>
            <a:ext cx="46466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Itálie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179388" y="1700213"/>
            <a:ext cx="8686800" cy="2451100"/>
          </a:xfrm>
        </p:spPr>
        <p:txBody>
          <a:bodyPr/>
          <a:lstStyle/>
          <a:p>
            <a:r>
              <a:rPr lang="cs-CZ" altLang="cs-CZ" sz="2000" smtClean="0"/>
              <a:t>Na Květnou(Palmovou) neděli se světí olivové větvičky. </a:t>
            </a:r>
          </a:p>
          <a:p>
            <a:r>
              <a:rPr lang="cs-CZ" altLang="cs-CZ" sz="2000" smtClean="0"/>
              <a:t>Bílá sobota je ve znamení příprav na Velkou noc. Připravují se domácí těstoviny, vyrábí se ozdoby, pečou buchty, dělají se poslední nákupy. </a:t>
            </a:r>
          </a:p>
          <a:p>
            <a:r>
              <a:rPr lang="cs-CZ" altLang="cs-CZ" sz="2000" smtClean="0"/>
              <a:t>Velikonoční neděle (Pasqua) je hlavní svátek. Slaví se v rodinném kruhu a ve společnosti přátel u prostřeného stolu, který se prohýbá dobrotami. </a:t>
            </a:r>
          </a:p>
          <a:p>
            <a:r>
              <a:rPr lang="cs-CZ" altLang="cs-CZ" sz="2000" smtClean="0"/>
              <a:t>Velikonoční pondělí je ve znamení rodinných pikniků s grilováním</a:t>
            </a:r>
          </a:p>
          <a:p>
            <a:endParaRPr lang="cs-CZ" altLang="cs-CZ" sz="2000" smtClean="0"/>
          </a:p>
        </p:txBody>
      </p:sp>
      <p:pic>
        <p:nvPicPr>
          <p:cNvPr id="31748" name="Picture 2" descr="Zapečené těstoviny - Pasta al fo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37063"/>
            <a:ext cx="212248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Casatiel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65625"/>
            <a:ext cx="19446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Obdélník 5"/>
          <p:cNvSpPr>
            <a:spLocks noChangeArrowheads="1"/>
          </p:cNvSpPr>
          <p:nvPr/>
        </p:nvSpPr>
        <p:spPr bwMode="auto">
          <a:xfrm>
            <a:off x="4859338" y="5805488"/>
            <a:ext cx="160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Pasta al forno</a:t>
            </a:r>
          </a:p>
        </p:txBody>
      </p:sp>
      <p:sp>
        <p:nvSpPr>
          <p:cNvPr id="31751" name="Obdélník 6"/>
          <p:cNvSpPr>
            <a:spLocks noChangeArrowheads="1"/>
          </p:cNvSpPr>
          <p:nvPr/>
        </p:nvSpPr>
        <p:spPr bwMode="auto">
          <a:xfrm>
            <a:off x="2916238" y="6165850"/>
            <a:ext cx="119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Casatiello</a:t>
            </a:r>
          </a:p>
        </p:txBody>
      </p:sp>
      <p:pic>
        <p:nvPicPr>
          <p:cNvPr id="31752" name="Picture 6" descr="Torta pasqual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16798" r="9239"/>
          <a:stretch>
            <a:fillRect/>
          </a:stretch>
        </p:blipFill>
        <p:spPr bwMode="auto">
          <a:xfrm>
            <a:off x="6948488" y="3933825"/>
            <a:ext cx="200501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Obdélník 8"/>
          <p:cNvSpPr>
            <a:spLocks noChangeArrowheads="1"/>
          </p:cNvSpPr>
          <p:nvPr/>
        </p:nvSpPr>
        <p:spPr bwMode="auto">
          <a:xfrm>
            <a:off x="7019925" y="5373688"/>
            <a:ext cx="1878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Torta pasqualina</a:t>
            </a:r>
          </a:p>
        </p:txBody>
      </p:sp>
      <p:pic>
        <p:nvPicPr>
          <p:cNvPr id="31754" name="Picture 8" descr="Antipasti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2305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Obdélník 10"/>
          <p:cNvSpPr>
            <a:spLocks noChangeArrowheads="1"/>
          </p:cNvSpPr>
          <p:nvPr/>
        </p:nvSpPr>
        <p:spPr bwMode="auto">
          <a:xfrm>
            <a:off x="827088" y="5661025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Antipasti</a:t>
            </a:r>
          </a:p>
        </p:txBody>
      </p:sp>
      <p:pic>
        <p:nvPicPr>
          <p:cNvPr id="31756" name="Picture 10" descr="Profiteroles + mini zákusky tzv. pasticc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2205" r="13438" b="55748"/>
          <a:stretch>
            <a:fillRect/>
          </a:stretch>
        </p:blipFill>
        <p:spPr bwMode="auto">
          <a:xfrm>
            <a:off x="7019925" y="188913"/>
            <a:ext cx="1728788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Obdélník 12"/>
          <p:cNvSpPr>
            <a:spLocks noChangeArrowheads="1"/>
          </p:cNvSpPr>
          <p:nvPr/>
        </p:nvSpPr>
        <p:spPr bwMode="auto">
          <a:xfrm>
            <a:off x="7308850" y="141287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Profiteroles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Bulharsko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686800" cy="2735262"/>
          </a:xfrm>
        </p:spPr>
        <p:txBody>
          <a:bodyPr/>
          <a:lstStyle/>
          <a:p>
            <a:r>
              <a:rPr lang="cs-CZ" altLang="cs-CZ" sz="2000" smtClean="0"/>
              <a:t>Na Bílou sobotu se lidé schází v kostelích a nosí s sebou chléb a červené kraslice, které mají symbolizovat Kristovu krev a nový život. </a:t>
            </a:r>
          </a:p>
          <a:p>
            <a:r>
              <a:rPr lang="cs-CZ" altLang="cs-CZ" sz="2000" smtClean="0"/>
              <a:t>Pro štěstí si pak lidé po bohoslužbě navzájem ťukají svými vejci podobně jako při přípitku. </a:t>
            </a:r>
          </a:p>
          <a:p>
            <a:r>
              <a:rPr lang="cs-CZ" altLang="cs-CZ" sz="2000" smtClean="0"/>
              <a:t>Ten, čí vejce vydrží nejdéle neporušené, bude mít celý další rok štěstí. </a:t>
            </a:r>
          </a:p>
          <a:p>
            <a:r>
              <a:rPr lang="cs-CZ" altLang="cs-CZ" sz="2000" smtClean="0"/>
              <a:t>Před Velikonocemi posílají křesťanské rodiny bochník chleba a 10 – 15 vajec obarvených načerveno svým tureckým přátelům, kteří tento dar považují za čest. Posel, který ho předává, je tradičně obdarován penězi.</a:t>
            </a:r>
            <a:endParaRPr lang="cs-CZ" altLang="cs-CZ" smtClean="0"/>
          </a:p>
        </p:txBody>
      </p:sp>
      <p:pic>
        <p:nvPicPr>
          <p:cNvPr id="32772" name="Picture 2" descr="Bulhar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60800"/>
            <a:ext cx="41767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rumunsko</a:t>
            </a:r>
            <a:endParaRPr lang="cs-CZ" dirty="0"/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107950" y="3213100"/>
            <a:ext cx="9036050" cy="337343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 sz="1800" smtClean="0"/>
              <a:t>Pravoslavné Velikonoce, oslava  jara a znovuzrození.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1800" b="1" smtClean="0"/>
              <a:t>Květná neděle - </a:t>
            </a:r>
            <a:r>
              <a:rPr lang="cs-CZ" altLang="cs-CZ" sz="1800" smtClean="0"/>
              <a:t>požehnání kočiček v kostele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1800" b="1" smtClean="0"/>
              <a:t>Dobrý čtvrtek - </a:t>
            </a:r>
            <a:r>
              <a:rPr lang="cs-CZ" altLang="cs-CZ" sz="1800" smtClean="0"/>
              <a:t>tradiční den pro malování vajec (původně jen červená jako krev Krista)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1800" b="1" smtClean="0"/>
              <a:t>Velikonoční půlnoční bohoslužba </a:t>
            </a:r>
            <a:r>
              <a:rPr lang="cs-CZ" altLang="cs-CZ" sz="1800" smtClean="0"/>
              <a:t>se zapalováním svíček a šířením svatosti do domovů a na rodinné hroby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1800" b="1" smtClean="0"/>
              <a:t>Velikonoční neděle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1800" smtClean="0"/>
              <a:t>Pasca, tradiční velikonoční koláč, bývá požehnán v kostele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1800" smtClean="0"/>
              <a:t>Beránek symbolizuje Krista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1800" smtClean="0"/>
              <a:t>Rumunská verze haggis vyrobených z vnitřností 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1800" smtClean="0"/>
              <a:t>Sýr, zelenina, sladké pečivo, a samozřejmě vejce jsou základní součásti velikonoční večeře v neděli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vi-VN" altLang="cs-CZ" sz="1400" smtClean="0"/>
              <a:t/>
            </a:r>
            <a:br>
              <a:rPr lang="vi-VN" altLang="cs-CZ" sz="1400" smtClean="0"/>
            </a:br>
            <a:endParaRPr lang="vi-VN" altLang="cs-CZ" sz="1400" b="1" smtClean="0"/>
          </a:p>
          <a:p>
            <a:r>
              <a:rPr lang="vi-VN" altLang="cs-CZ" sz="1100" smtClean="0"/>
              <a:t/>
            </a:r>
            <a:br>
              <a:rPr lang="vi-VN" altLang="cs-CZ" sz="1100" smtClean="0"/>
            </a:br>
            <a:endParaRPr lang="cs-CZ" altLang="cs-CZ" sz="1100" smtClean="0"/>
          </a:p>
        </p:txBody>
      </p:sp>
      <p:pic>
        <p:nvPicPr>
          <p:cNvPr id="33796" name="Picture 2" descr="https://www.tripsavvy.com/thmb/nW806jgigblbeuo5oF0L7wvZe2M=/1024x703/filters:fill%28auto,1%29/Easter-Eggs-Bucovina-Romania-56a39fc03df78cf7727e3f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5888"/>
            <a:ext cx="453548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Slovensko - </a:t>
            </a:r>
            <a:r>
              <a:rPr lang="cs-CZ" b="1" dirty="0" err="1" smtClean="0"/>
              <a:t>hodovanie</a:t>
            </a:r>
            <a:r>
              <a:rPr lang="cs-CZ" b="1" dirty="0" smtClean="0"/>
              <a:t>, </a:t>
            </a:r>
            <a:r>
              <a:rPr lang="cs-CZ" b="1" dirty="0" err="1" smtClean="0"/>
              <a:t>polievanie</a:t>
            </a:r>
            <a:r>
              <a:rPr lang="cs-CZ" b="1" dirty="0" smtClean="0"/>
              <a:t> a </a:t>
            </a:r>
            <a:r>
              <a:rPr lang="cs-CZ" b="1" dirty="0" err="1" smtClean="0"/>
              <a:t>korbáč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-107950" y="1341438"/>
            <a:ext cx="9144000" cy="4525962"/>
          </a:xfrm>
        </p:spPr>
        <p:txBody>
          <a:bodyPr/>
          <a:lstStyle/>
          <a:p>
            <a:r>
              <a:rPr lang="cs-CZ" altLang="cs-CZ" sz="1800" smtClean="0"/>
              <a:t>Podle tradice na Velikonoční pondělí muži a chlapci chodí a zalévají nebo korbáčujú ženy a dívky ručně vyrobeným korbáčom z vrbového proutí.</a:t>
            </a:r>
          </a:p>
          <a:p>
            <a:r>
              <a:rPr lang="cs-CZ" altLang="cs-CZ" sz="1800" b="1" smtClean="0"/>
              <a:t>Korbáč</a:t>
            </a:r>
            <a:r>
              <a:rPr lang="cs-CZ" altLang="cs-CZ" sz="1800" smtClean="0"/>
              <a:t> je spletený z osmi, dvanácti nebo až dvacetičtyř prutů a je obvykle od půl do dvou metrů dlouhý a ozdobený barevnými stužkami. Podle tradice při hodovaní přednášejí koledy.</a:t>
            </a:r>
          </a:p>
          <a:p>
            <a:r>
              <a:rPr lang="cs-CZ" altLang="cs-CZ" sz="1800" smtClean="0"/>
              <a:t>Korbáč symbolem zájmu mužů o ženy. Nenavštívené dívky se mohou cítit uražené. Vykorbáčovaná či  politá žena dává muži barevné vajíčko jako symbol jejích díků.</a:t>
            </a:r>
          </a:p>
          <a:p>
            <a:endParaRPr lang="cs-CZ" altLang="cs-CZ" sz="1200" smtClean="0"/>
          </a:p>
        </p:txBody>
      </p:sp>
      <p:pic>
        <p:nvPicPr>
          <p:cNvPr id="34820" name="Picture 2" descr="Image result for velikonocni tradice  sloven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92550"/>
            <a:ext cx="467995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Image result for velikonocni tradice  slovens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6718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filipíny</a:t>
            </a:r>
            <a:endParaRPr lang="cs-CZ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smtClean="0"/>
              <a:t>Místní mladí muži se bičují do krve a poté se nechávají přibít na kříž, aby dokázali sílu své víry a sdíleli bolest, jakou prožil Spasitel.</a:t>
            </a:r>
          </a:p>
          <a:p>
            <a:r>
              <a:rPr lang="cs-CZ" altLang="cs-CZ" sz="2000" smtClean="0"/>
              <a:t>Při festivalu Moriones davy mužů chodí po několik dní v barevných dřevěných maskách a řádí během Popeleční středy</a:t>
            </a:r>
          </a:p>
        </p:txBody>
      </p:sp>
      <p:pic>
        <p:nvPicPr>
          <p:cNvPr id="35844" name="Picture 6" descr="https://www.irozhlas.cz/sites/default/files/styles/zpravy_otvirak_velky/public/images/02858089.jpeg?itok=41RDgsQ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8638"/>
            <a:ext cx="5905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slovinsko</a:t>
            </a:r>
            <a:endParaRPr lang="cs-CZ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23850" y="1341438"/>
            <a:ext cx="8686800" cy="4525962"/>
          </a:xfrm>
        </p:spPr>
        <p:txBody>
          <a:bodyPr/>
          <a:lstStyle/>
          <a:p>
            <a:r>
              <a:rPr lang="cs-CZ" altLang="cs-CZ" sz="2000" smtClean="0"/>
              <a:t>Velikonoční tradice vycházejí z křesťanských zvyků a svátků</a:t>
            </a:r>
          </a:p>
          <a:p>
            <a:r>
              <a:rPr lang="cs-CZ" altLang="cs-CZ" sz="2000" smtClean="0"/>
              <a:t>S Velikonocemi je spojeno také malování kraslic (slovin. pisanice), které se dochovalo na mimořádné úrovni hlavně v Bílé krajině. </a:t>
            </a:r>
          </a:p>
          <a:p>
            <a:r>
              <a:rPr lang="cs-CZ" altLang="cs-CZ" sz="2000" smtClean="0"/>
              <a:t>Rolníci často pro štěstí rozmisťují vajíčka kolem svých příbytků. Někteří z nich dokonce přilepují skořápky na strop, aby tak udrželi co nejdál od svých příbytků šváby.</a:t>
            </a:r>
          </a:p>
        </p:txBody>
      </p:sp>
      <p:pic>
        <p:nvPicPr>
          <p:cNvPr id="36868" name="Picture 2" descr="Pisa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00438"/>
            <a:ext cx="3671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Obdélník 4"/>
          <p:cNvSpPr>
            <a:spLocks noChangeArrowheads="1"/>
          </p:cNvSpPr>
          <p:nvPr/>
        </p:nvSpPr>
        <p:spPr bwMode="auto">
          <a:xfrm>
            <a:off x="2339975" y="6021388"/>
            <a:ext cx="445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Bělokrajinská malovaná vajíčka - pisanice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Zakarpatská </a:t>
            </a:r>
            <a:r>
              <a:rPr lang="cs-CZ" dirty="0" err="1" smtClean="0"/>
              <a:t>ukrajina</a:t>
            </a:r>
            <a:endParaRPr lang="cs-CZ" dirty="0"/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323850" y="1268413"/>
            <a:ext cx="8686800" cy="4525962"/>
          </a:xfrm>
        </p:spPr>
        <p:txBody>
          <a:bodyPr/>
          <a:lstStyle/>
          <a:p>
            <a:r>
              <a:rPr lang="cs-CZ" altLang="cs-CZ" sz="1600" smtClean="0"/>
              <a:t>Dodržuje zvyky a tradice ukládané pravoslavnou vírou</a:t>
            </a:r>
          </a:p>
          <a:p>
            <a:r>
              <a:rPr lang="cs-CZ" altLang="cs-CZ" sz="1600" smtClean="0"/>
              <a:t>Řídí se juliánským kalendářem.</a:t>
            </a:r>
          </a:p>
          <a:p>
            <a:r>
              <a:rPr lang="cs-CZ" altLang="cs-CZ" sz="1600" smtClean="0"/>
              <a:t>V době velkého půstu po dobu sedmi týdnů nejedí věřící masitá a mléčná jídla. </a:t>
            </a:r>
          </a:p>
          <a:p>
            <a:r>
              <a:rPr lang="cs-CZ" altLang="cs-CZ" sz="1600" smtClean="0"/>
              <a:t>Strastný týden je obdobím, kdy věřící uklízejí své domácnosti a míří ke zpovědi.</a:t>
            </a:r>
          </a:p>
          <a:p>
            <a:r>
              <a:rPr lang="cs-CZ" altLang="cs-CZ" sz="1600" smtClean="0"/>
              <a:t>Velkopáteční bohoslužba a vynášení plátna s Ježíšem.</a:t>
            </a:r>
          </a:p>
          <a:p>
            <a:r>
              <a:rPr lang="cs-CZ" altLang="cs-CZ" sz="1600" smtClean="0"/>
              <a:t>V neděli si lidé nechávají vysvětit košík s velikonočními pokrmy (mazanec, masité pokrmy, pokrmy z mléka, víno a kraslice) </a:t>
            </a:r>
          </a:p>
          <a:p>
            <a:r>
              <a:rPr lang="cs-CZ" altLang="cs-CZ" sz="1600" smtClean="0"/>
              <a:t>Velikonoční pondělí nazývají oblévačka (chlapci polévají děvčata vodou a ta jim to můžou oplatit v úterý). V současné době se voda nahrazuje parfémem.</a:t>
            </a:r>
            <a:br>
              <a:rPr lang="cs-CZ" altLang="cs-CZ" sz="1600" smtClean="0"/>
            </a:br>
            <a:endParaRPr lang="cs-CZ" altLang="cs-CZ" sz="1400" smtClean="0"/>
          </a:p>
        </p:txBody>
      </p:sp>
      <p:pic>
        <p:nvPicPr>
          <p:cNvPr id="37892" name="Picture 2" descr="VELIKONOCE NA ZAKARPA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60800"/>
            <a:ext cx="42052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čína</a:t>
            </a:r>
            <a:endParaRPr lang="cs-CZ" dirty="0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250825" y="1341438"/>
            <a:ext cx="8686800" cy="4525962"/>
          </a:xfrm>
        </p:spPr>
        <p:txBody>
          <a:bodyPr/>
          <a:lstStyle/>
          <a:p>
            <a:r>
              <a:rPr lang="cs-CZ" altLang="cs-CZ" sz="1800" smtClean="0"/>
              <a:t>V Číně slaví tradiční Velikonoce pouze 4 % populace. </a:t>
            </a:r>
          </a:p>
          <a:p>
            <a:r>
              <a:rPr lang="cs-CZ" altLang="cs-CZ" sz="1800" smtClean="0"/>
              <a:t>Během svátků navštěvují Číňané své mrtvé, oslavují přicházející jaro a  nové začátky. </a:t>
            </a:r>
          </a:p>
          <a:p>
            <a:r>
              <a:rPr lang="cs-CZ" altLang="cs-CZ" sz="1800" smtClean="0"/>
              <a:t>Symbolem svátků je zde králík, kuře a vejce, na která ženy malují přírodní scenérie nebo své vlastní představy o kráse</a:t>
            </a:r>
          </a:p>
          <a:p>
            <a:r>
              <a:rPr lang="cs-CZ" altLang="cs-CZ" sz="1800" smtClean="0"/>
              <a:t>Číňané věří v posvátnost vajíček, která jim přinesou radostné oslavy, jsou chápana jako symbol jara a úrody. Nejen vajíčka, ale i živá kuřátka se barví v duchu jarních barev.</a:t>
            </a:r>
          </a:p>
          <a:p>
            <a:r>
              <a:rPr lang="cs-CZ" altLang="cs-CZ" sz="1800" smtClean="0"/>
              <a:t>Obyvatelé využívají Velikonoc k tomu, aby se nechali pokřtít. Centrem tohoto  pro Čínu neobvyklého jevu je diecéze v Hongkongu, kde se nechává každoročně pokřtít i několik tisíc lidí.</a:t>
            </a:r>
          </a:p>
          <a:p>
            <a:endParaRPr lang="cs-CZ" altLang="cs-CZ" sz="1800" smtClean="0"/>
          </a:p>
        </p:txBody>
      </p:sp>
      <p:sp>
        <p:nvSpPr>
          <p:cNvPr id="38916" name="AutoShape 2" descr="Image result for velikonocni tradice čí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7" name="AutoShape 4" descr="Image result for velikonocni tradice čí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8918" name="Picture 6" descr="Image result for velikonocni tradice čí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9"/>
          <a:stretch>
            <a:fillRect/>
          </a:stretch>
        </p:blipFill>
        <p:spPr bwMode="auto">
          <a:xfrm>
            <a:off x="4716463" y="4581525"/>
            <a:ext cx="345598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Výzdoba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7088" y="1557338"/>
            <a:ext cx="3475037" cy="2879725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4500" dirty="0" smtClean="0"/>
              <a:t>Vrbové proutky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4500" dirty="0" smtClean="0"/>
              <a:t>Kraslice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4500" dirty="0" smtClean="0"/>
              <a:t>Věnce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4500" dirty="0" smtClean="0"/>
              <a:t>Jarní květiny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4500" dirty="0" smtClean="0"/>
              <a:t>Mašle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4500" dirty="0" smtClean="0"/>
              <a:t>Osení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2292" name="AutoShape 11" descr="Image result for velikonoce výzdo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2293" name="Picture 13" descr="Image result for velikonoce výzd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r="4430" b="2216"/>
          <a:stretch>
            <a:fillRect/>
          </a:stretch>
        </p:blipFill>
        <p:spPr bwMode="auto">
          <a:xfrm>
            <a:off x="4519613" y="188913"/>
            <a:ext cx="44450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5" descr="Image result for velikonoce výzdo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" b="3355"/>
          <a:stretch>
            <a:fillRect/>
          </a:stretch>
        </p:blipFill>
        <p:spPr bwMode="auto">
          <a:xfrm>
            <a:off x="179388" y="4292600"/>
            <a:ext cx="43926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Symboly velikonoc</a:t>
            </a:r>
            <a:endParaRPr lang="cs-CZ" dirty="0"/>
          </a:p>
        </p:txBody>
      </p:sp>
      <p:sp>
        <p:nvSpPr>
          <p:cNvPr id="13315" name="Zástupný symbol pro obsah 6"/>
          <p:cNvSpPr>
            <a:spLocks noGrp="1"/>
          </p:cNvSpPr>
          <p:nvPr>
            <p:ph idx="1"/>
          </p:nvPr>
        </p:nvSpPr>
        <p:spPr>
          <a:xfrm>
            <a:off x="304800" y="1554163"/>
            <a:ext cx="3979863" cy="4525962"/>
          </a:xfrm>
        </p:spPr>
        <p:txBody>
          <a:bodyPr/>
          <a:lstStyle/>
          <a:p>
            <a:r>
              <a:rPr lang="cs-CZ" altLang="cs-CZ" smtClean="0"/>
              <a:t>Zajíček</a:t>
            </a:r>
          </a:p>
          <a:p>
            <a:r>
              <a:rPr lang="cs-CZ" altLang="cs-CZ" smtClean="0"/>
              <a:t>Beránek</a:t>
            </a:r>
          </a:p>
          <a:p>
            <a:r>
              <a:rPr lang="cs-CZ" altLang="cs-CZ" smtClean="0"/>
              <a:t>Malovaná vajíčka</a:t>
            </a:r>
          </a:p>
          <a:p>
            <a:r>
              <a:rPr lang="cs-CZ" altLang="cs-CZ" smtClean="0"/>
              <a:t>Pomlázka</a:t>
            </a:r>
          </a:p>
          <a:p>
            <a:r>
              <a:rPr lang="cs-CZ" altLang="cs-CZ" smtClean="0"/>
              <a:t>Kočičky</a:t>
            </a:r>
          </a:p>
          <a:p>
            <a:r>
              <a:rPr lang="cs-CZ" altLang="cs-CZ" smtClean="0"/>
              <a:t>Řehtačky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  <p:pic>
        <p:nvPicPr>
          <p:cNvPr id="13316" name="Picture 5" descr="Znáte všechny symboly Velikonoc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6802"/>
          <a:stretch>
            <a:fillRect/>
          </a:stretch>
        </p:blipFill>
        <p:spPr bwMode="auto">
          <a:xfrm>
            <a:off x="4787900" y="1268413"/>
            <a:ext cx="40068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Image result for symboly veliko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21163"/>
            <a:ext cx="27844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Image result for symboly velikon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370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Velikonoční tradice</a:t>
            </a:r>
            <a:endParaRPr lang="cs-CZ" dirty="0"/>
          </a:p>
        </p:txBody>
      </p:sp>
      <p:pic>
        <p:nvPicPr>
          <p:cNvPr id="14339" name="Picture 2" descr="https://img.blesk.cz/img/1/normal620/3870710-img-velikonoce-velikonoce-2018-kraslice-peceni-barveni-vajicek-v2.jpg?v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24175"/>
            <a:ext cx="5905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Liší se podle krajů i v jednotlivých rodinách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3"/>
          <p:cNvSpPr>
            <a:spLocks noGrp="1"/>
          </p:cNvSpPr>
          <p:nvPr>
            <p:ph idx="1"/>
          </p:nvPr>
        </p:nvSpPr>
        <p:spPr>
          <a:xfrm>
            <a:off x="323850" y="4508500"/>
            <a:ext cx="8686800" cy="1944688"/>
          </a:xfrm>
        </p:spPr>
        <p:txBody>
          <a:bodyPr/>
          <a:lstStyle/>
          <a:p>
            <a:r>
              <a:rPr lang="cs-CZ" altLang="cs-CZ" sz="2800" smtClean="0"/>
              <a:t>Na velikonoční pondělí podle lidové tradice v Čechách a na Moravě muži šlehají ženy </a:t>
            </a:r>
            <a:r>
              <a:rPr lang="cs-CZ" altLang="cs-CZ" sz="2800" b="1" smtClean="0"/>
              <a:t>pomlázkami pletenými z vrbového proutí</a:t>
            </a:r>
            <a:r>
              <a:rPr lang="cs-CZ" altLang="cs-CZ" sz="2800" smtClean="0"/>
              <a:t>, aby se ženy omladily a koledují malovaná vejce, symbol nového života.</a:t>
            </a:r>
          </a:p>
          <a:p>
            <a:endParaRPr lang="cs-CZ" altLang="cs-CZ" smtClean="0"/>
          </a:p>
        </p:txBody>
      </p:sp>
      <p:pic>
        <p:nvPicPr>
          <p:cNvPr id="15363" name="Picture 2" descr="Image result for velikon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50"/>
            <a:ext cx="55689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Pomlázka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250825" y="4005263"/>
            <a:ext cx="8686800" cy="3027362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Chlapci ji pletou z </a:t>
            </a:r>
            <a:r>
              <a:rPr lang="cs-CZ" altLang="cs-CZ" sz="2400" b="1" smtClean="0"/>
              <a:t>mladých vrbových proutků</a:t>
            </a:r>
            <a:r>
              <a:rPr lang="cs-CZ" altLang="cs-CZ" sz="2400" smtClean="0"/>
              <a:t>.</a:t>
            </a:r>
          </a:p>
          <a:p>
            <a:pPr eaLnBrk="1" hangingPunct="1"/>
            <a:r>
              <a:rPr lang="cs-CZ" altLang="cs-CZ" sz="2400" smtClean="0"/>
              <a:t>Vyšleháním má ženám předat mládí, krásu a sílu.</a:t>
            </a:r>
          </a:p>
          <a:p>
            <a:pPr eaLnBrk="1" hangingPunct="1"/>
            <a:r>
              <a:rPr lang="cs-CZ" altLang="cs-CZ" sz="2400" smtClean="0"/>
              <a:t>Vajíčko jako odměna za omlazení znamená symbol života a vzkříšení.</a:t>
            </a:r>
          </a:p>
          <a:p>
            <a:pPr eaLnBrk="1" hangingPunct="1"/>
            <a:r>
              <a:rPr lang="cs-CZ" altLang="cs-CZ" sz="2400" smtClean="0"/>
              <a:t>Při šlehání chlapci říkají </a:t>
            </a:r>
            <a:r>
              <a:rPr lang="cs-CZ" altLang="cs-CZ" sz="2400" b="1" smtClean="0"/>
              <a:t>koledu</a:t>
            </a:r>
            <a:r>
              <a:rPr lang="cs-CZ" altLang="cs-CZ" sz="2400" smtClean="0"/>
              <a:t>.</a:t>
            </a:r>
            <a:endParaRPr lang="cs-CZ" altLang="cs-CZ" sz="2600" smtClean="0"/>
          </a:p>
        </p:txBody>
      </p:sp>
      <p:pic>
        <p:nvPicPr>
          <p:cNvPr id="16388" name="Picture 2" descr="https://img.blesk.cz/img/1/normal620/3890273-img-velikonoce-koleda-pomlazka-kraslice-tradice-zvyky-v0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9275"/>
            <a:ext cx="5905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Velikonoční koleda</a:t>
            </a:r>
            <a:endParaRPr lang="cs-CZ" dirty="0"/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304800" y="1554163"/>
            <a:ext cx="4987925" cy="4525962"/>
          </a:xfrm>
        </p:spPr>
        <p:txBody>
          <a:bodyPr/>
          <a:lstStyle/>
          <a:p>
            <a:r>
              <a:rPr lang="cs-CZ" altLang="cs-CZ" sz="2800" b="1" smtClean="0"/>
              <a:t>Hody hody doprovody</a:t>
            </a:r>
            <a:r>
              <a:rPr lang="cs-CZ" altLang="cs-CZ" sz="2800" smtClean="0"/>
              <a:t>,</a:t>
            </a:r>
            <a:br>
              <a:rPr lang="cs-CZ" altLang="cs-CZ" sz="2800" smtClean="0"/>
            </a:br>
            <a:r>
              <a:rPr lang="cs-CZ" altLang="cs-CZ" sz="2800" smtClean="0"/>
              <a:t>Dejte vejce malovaný,</a:t>
            </a:r>
            <a:br>
              <a:rPr lang="cs-CZ" altLang="cs-CZ" sz="2800" smtClean="0"/>
            </a:br>
            <a:r>
              <a:rPr lang="cs-CZ" altLang="cs-CZ" sz="2800" smtClean="0"/>
              <a:t>Nedáte-li malovaný,</a:t>
            </a:r>
            <a:br>
              <a:rPr lang="cs-CZ" altLang="cs-CZ" sz="2800" smtClean="0"/>
            </a:br>
            <a:r>
              <a:rPr lang="cs-CZ" altLang="cs-CZ" sz="2800" smtClean="0"/>
              <a:t>Dejte aspoň bílý,</a:t>
            </a:r>
            <a:br>
              <a:rPr lang="cs-CZ" altLang="cs-CZ" sz="2800" smtClean="0"/>
            </a:br>
            <a:r>
              <a:rPr lang="cs-CZ" altLang="cs-CZ" sz="2800" smtClean="0"/>
              <a:t>Slepička vám snese jiný</a:t>
            </a:r>
            <a:br>
              <a:rPr lang="cs-CZ" altLang="cs-CZ" sz="2800" smtClean="0"/>
            </a:br>
            <a:r>
              <a:rPr lang="cs-CZ" altLang="cs-CZ" sz="2800" smtClean="0"/>
              <a:t>V komoře v koutku</a:t>
            </a:r>
            <a:br>
              <a:rPr lang="cs-CZ" altLang="cs-CZ" sz="2800" smtClean="0"/>
            </a:br>
            <a:r>
              <a:rPr lang="cs-CZ" altLang="cs-CZ" sz="2800" smtClean="0"/>
              <a:t>Na zeleným proutku.</a:t>
            </a:r>
          </a:p>
        </p:txBody>
      </p:sp>
      <p:sp>
        <p:nvSpPr>
          <p:cNvPr id="17412" name="Obdélník 7"/>
          <p:cNvSpPr>
            <a:spLocks noChangeArrowheads="1"/>
          </p:cNvSpPr>
          <p:nvPr/>
        </p:nvSpPr>
        <p:spPr bwMode="auto">
          <a:xfrm>
            <a:off x="250825" y="52292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>
                <a:latin typeface="Franklin Gothic Book" panose="020B0503020102020204" pitchFamily="34" charset="0"/>
              </a:rPr>
              <a:t>Začátek koledy pojmenovává původní osmidenní velikonoční hody trvající do Provodní neděle, první neděle po Velikonocích. </a:t>
            </a:r>
          </a:p>
        </p:txBody>
      </p:sp>
      <p:pic>
        <p:nvPicPr>
          <p:cNvPr id="17413" name="Picture 6" descr="Image result for velikonoční kol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6975"/>
            <a:ext cx="429418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pomlázka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213"/>
            <a:ext cx="2754313" cy="4525962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Koledování na Velikonoční pondělí se v Čechách říká </a:t>
            </a:r>
            <a:r>
              <a:rPr lang="cs-CZ" b="1" dirty="0" smtClean="0"/>
              <a:t>pomlázka</a:t>
            </a:r>
            <a:r>
              <a:rPr lang="cs-CZ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Na Moravě a ve Slezsku je to </a:t>
            </a:r>
            <a:r>
              <a:rPr lang="cs-CZ" b="1" dirty="0" smtClean="0"/>
              <a:t>mrskačka</a:t>
            </a:r>
            <a:r>
              <a:rPr lang="cs-CZ" dirty="0" smtClean="0"/>
              <a:t>, </a:t>
            </a:r>
            <a:r>
              <a:rPr lang="cs-CZ" b="1" dirty="0" smtClean="0"/>
              <a:t>mrskút</a:t>
            </a:r>
            <a:r>
              <a:rPr lang="cs-CZ" dirty="0" smtClean="0"/>
              <a:t>, </a:t>
            </a:r>
            <a:r>
              <a:rPr lang="cs-CZ" b="1" dirty="0" err="1" smtClean="0"/>
              <a:t>šlahačka</a:t>
            </a:r>
            <a:r>
              <a:rPr lang="cs-CZ" b="1" dirty="0" smtClean="0"/>
              <a:t>, </a:t>
            </a:r>
            <a:r>
              <a:rPr lang="cs-CZ" b="1" dirty="0" err="1" smtClean="0"/>
              <a:t>malovna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18436" name="Picture 2" descr="Pomlázka jako výraz pro koledování na Velikonoční pondělí se používá na většině území Čech, situace na Moravě a ve Slezsku je ale mnohem pestřejší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6096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670</TotalTime>
  <Words>756</Words>
  <Application>Microsoft Office PowerPoint</Application>
  <PresentationFormat>Předvádění na obrazovce (4:3)</PresentationFormat>
  <Paragraphs>139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Franklin Gothic Book</vt:lpstr>
      <vt:lpstr>Franklin Gothic Medium</vt:lpstr>
      <vt:lpstr>Tahoma</vt:lpstr>
      <vt:lpstr>Wingdings 2</vt:lpstr>
      <vt:lpstr>Cesta</vt:lpstr>
      <vt:lpstr>Prezentace aplikace PowerPoint</vt:lpstr>
      <vt:lpstr>Prezentace aplikace PowerPoint</vt:lpstr>
      <vt:lpstr>Výzdoba</vt:lpstr>
      <vt:lpstr>Symboly velikonoc</vt:lpstr>
      <vt:lpstr>Velikonoční tradice</vt:lpstr>
      <vt:lpstr>Prezentace aplikace PowerPoint</vt:lpstr>
      <vt:lpstr>Pomlázka</vt:lpstr>
      <vt:lpstr>Velikonoční koleda</vt:lpstr>
      <vt:lpstr>pomlázka</vt:lpstr>
      <vt:lpstr>vajíčko</vt:lpstr>
      <vt:lpstr>Beránek a zajíček</vt:lpstr>
      <vt:lpstr>Velikonoční beránek</vt:lpstr>
      <vt:lpstr>Mazanec</vt:lpstr>
      <vt:lpstr>Velikonoční nádivka</vt:lpstr>
      <vt:lpstr>Velikonoční nádivka</vt:lpstr>
      <vt:lpstr>Jidášky</vt:lpstr>
      <vt:lpstr>jidáše</vt:lpstr>
      <vt:lpstr>kočičky</vt:lpstr>
      <vt:lpstr>Řehtání</vt:lpstr>
      <vt:lpstr>Velký pátek</vt:lpstr>
      <vt:lpstr>Velikonoce ve světě</vt:lpstr>
      <vt:lpstr>Itálie </vt:lpstr>
      <vt:lpstr>Bulharsko </vt:lpstr>
      <vt:lpstr>rumunsko</vt:lpstr>
      <vt:lpstr>Slovensko - hodovanie, polievanie a korbáč</vt:lpstr>
      <vt:lpstr>filipíny</vt:lpstr>
      <vt:lpstr>slovinsko</vt:lpstr>
      <vt:lpstr>Zakarpatská ukrajina</vt:lpstr>
      <vt:lpstr>čína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skola</cp:lastModifiedBy>
  <cp:revision>58</cp:revision>
  <dcterms:created xsi:type="dcterms:W3CDTF">2020-01-12T16:07:06Z</dcterms:created>
  <dcterms:modified xsi:type="dcterms:W3CDTF">2022-03-30T08:13:23Z</dcterms:modified>
</cp:coreProperties>
</file>