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0" r:id="rId5"/>
    <p:sldId id="260" r:id="rId6"/>
    <p:sldId id="264" r:id="rId7"/>
    <p:sldId id="259" r:id="rId8"/>
    <p:sldId id="265" r:id="rId9"/>
    <p:sldId id="268" r:id="rId10"/>
    <p:sldId id="262" r:id="rId11"/>
    <p:sldId id="266" r:id="rId12"/>
    <p:sldId id="267" r:id="rId13"/>
    <p:sldId id="272" r:id="rId14"/>
    <p:sldId id="269" r:id="rId15"/>
    <p:sldId id="263" r:id="rId16"/>
    <p:sldId id="271" r:id="rId17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>
        <p:scale>
          <a:sx n="151" d="100"/>
          <a:sy n="151" d="100"/>
        </p:scale>
        <p:origin x="-474" y="-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812A-8592-471A-961B-154B33137052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C0A-F277-42EB-949B-746A027A25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52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812A-8592-471A-961B-154B33137052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C0A-F277-42EB-949B-746A027A25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50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812A-8592-471A-961B-154B33137052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C0A-F277-42EB-949B-746A027A25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26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812A-8592-471A-961B-154B33137052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C0A-F277-42EB-949B-746A027A25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66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812A-8592-471A-961B-154B33137052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C0A-F277-42EB-949B-746A027A25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571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812A-8592-471A-961B-154B33137052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C0A-F277-42EB-949B-746A027A25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12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812A-8592-471A-961B-154B33137052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C0A-F277-42EB-949B-746A027A25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31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812A-8592-471A-961B-154B33137052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C0A-F277-42EB-949B-746A027A25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3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812A-8592-471A-961B-154B33137052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C0A-F277-42EB-949B-746A027A25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88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812A-8592-471A-961B-154B33137052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C0A-F277-42EB-949B-746A027A25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44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C812A-8592-471A-961B-154B33137052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0C0A-F277-42EB-949B-746A027A25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92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C812A-8592-471A-961B-154B33137052}" type="datetimeFigureOut">
              <a:rPr lang="cs-CZ" smtClean="0"/>
              <a:t>09.12.2021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90C0A-F277-42EB-949B-746A027A25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88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hs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195486"/>
            <a:ext cx="8712968" cy="4752528"/>
          </a:xfrm>
          <a:prstGeom prst="roundRect">
            <a:avLst/>
          </a:prstGeom>
          <a:noFill/>
          <a:ln w="53975">
            <a:gradFill>
              <a:gsLst>
                <a:gs pos="0">
                  <a:srgbClr val="DDEBCF">
                    <a:lumMod val="95000"/>
                    <a:alpha val="73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glow rad="558800">
              <a:schemeClr val="accent3">
                <a:lumMod val="75000"/>
                <a:alpha val="35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0"/>
          </a:effectLst>
          <a:scene3d>
            <a:camera prst="orthographicFront"/>
            <a:lightRig rig="threePt" dir="t"/>
          </a:scene3d>
          <a:sp3d contourW="12700" prstMaterial="translucentPowder"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3381840"/>
            <a:ext cx="7704856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cs-CZ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PREZENTACE HOTELOVÉ ŠKOLY</a:t>
            </a:r>
          </a:p>
        </p:txBody>
      </p:sp>
      <p:pic>
        <p:nvPicPr>
          <p:cNvPr id="1027" name="Picture 3" descr="Z:\Daniel\Škola\foto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99542"/>
            <a:ext cx="7704856" cy="252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Daniel\Škola\logo\3 log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3994" y="2487649"/>
            <a:ext cx="2958218" cy="74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547664" y="4299942"/>
            <a:ext cx="6408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Hotelová škola, Vršovická 43</a:t>
            </a:r>
            <a:r>
              <a:rPr lang="cs-CZ" sz="1200"/>
              <a:t>, 101 </a:t>
            </a:r>
            <a:r>
              <a:rPr lang="cs-CZ" sz="1200" dirty="0"/>
              <a:t>00 Praha 10,  IČ 60461713, Tel. 271 001 531,  informace@shs.cz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585713" y="350785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www.shs.cz      @shs.cz </a:t>
            </a:r>
            <a:br>
              <a:rPr lang="cs-CZ" sz="1200" dirty="0"/>
            </a:b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83628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195486"/>
            <a:ext cx="8712968" cy="4752528"/>
          </a:xfrm>
          <a:prstGeom prst="roundRect">
            <a:avLst/>
          </a:prstGeom>
          <a:noFill/>
          <a:ln w="53975">
            <a:gradFill>
              <a:gsLst>
                <a:gs pos="0">
                  <a:srgbClr val="DDEBCF">
                    <a:lumMod val="95000"/>
                    <a:alpha val="73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glow rad="558800">
              <a:schemeClr val="accent3">
                <a:lumMod val="75000"/>
                <a:alpha val="35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0"/>
          </a:effectLst>
          <a:scene3d>
            <a:camera prst="orthographicFront"/>
            <a:lightRig rig="threePt" dir="t"/>
          </a:scene3d>
          <a:sp3d contourW="12700" prstMaterial="translucentPowder"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3381840"/>
            <a:ext cx="7704856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l"/>
            <a:r>
              <a:rPr lang="cs-CZ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Jsme školou s dlouhou tradicí, snažíme se vychovávat odborníky v gastronomii, hotelnictví i cestovním ruchu. Radost mi přináší spolupráce s našimi absolventy a odborníky, kteří se k nám do školy vracejí, aby předávali zkušenosti našim žákům z nejrůznějších oblastí oboru.</a:t>
            </a:r>
          </a:p>
          <a:p>
            <a:pPr algn="r"/>
            <a:r>
              <a:rPr lang="cs-CZ" sz="1200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 Rottová, vedoucí praktického vyučování</a:t>
            </a:r>
          </a:p>
        </p:txBody>
      </p:sp>
      <p:pic>
        <p:nvPicPr>
          <p:cNvPr id="6146" name="Picture 2" descr="Z:\Daniel\Škola\foto\Tos\WhatsApp Image 2021-11-15 at 10.21.03 (1)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699542"/>
            <a:ext cx="3349701" cy="251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Z:\Daniel\Škola\foto\Tos\WhatsApp Image 2021-11-15 at 10.23.36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6265" y="699542"/>
            <a:ext cx="3373573" cy="253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47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195486"/>
            <a:ext cx="8712968" cy="4752528"/>
          </a:xfrm>
          <a:prstGeom prst="roundRect">
            <a:avLst/>
          </a:prstGeom>
          <a:noFill/>
          <a:ln w="53975">
            <a:gradFill>
              <a:gsLst>
                <a:gs pos="0">
                  <a:srgbClr val="DDEBCF">
                    <a:lumMod val="95000"/>
                    <a:alpha val="73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glow rad="558800">
              <a:schemeClr val="accent3">
                <a:lumMod val="75000"/>
                <a:alpha val="35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0"/>
          </a:effectLst>
          <a:scene3d>
            <a:camera prst="orthographicFront"/>
            <a:lightRig rig="threePt" dir="t"/>
          </a:scene3d>
          <a:sp3d contourW="12700" prstMaterial="translucentPowder"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3381840"/>
            <a:ext cx="7704856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l"/>
            <a:r>
              <a:rPr lang="cs-CZ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 tuto školu mě přihlásili rodiče a já jsem se snažil ze všech sil dávat všem najevo, že sem nepatřím a že mě nic nebaví. Potom jsem zjistil, že to nemá smysl a zkusil jsem začít při výuce poslouchat. Teď jsem rád, že jsem svou šanci nezahodil a škola mě začala bavit. Hlavně díky učitelům a spolužákům, kteří mě nezavrhli ale pomohli mi.</a:t>
            </a:r>
          </a:p>
          <a:p>
            <a:pPr algn="r"/>
            <a:r>
              <a:rPr lang="cs-CZ" sz="1200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Pavel</a:t>
            </a:r>
          </a:p>
        </p:txBody>
      </p:sp>
      <p:pic>
        <p:nvPicPr>
          <p:cNvPr id="10242" name="Picture 2" descr="Z:\Nové foto - nezařazené\Samsung Daniel\Zbraslavice\20200910_2008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702797"/>
            <a:ext cx="3600400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Z:\Daniel\Archiv Foto\Foto - SHŠ\Zbraslavice 2013\DSC056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702797"/>
            <a:ext cx="36004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36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195486"/>
            <a:ext cx="8712968" cy="4752528"/>
          </a:xfrm>
          <a:prstGeom prst="roundRect">
            <a:avLst/>
          </a:prstGeom>
          <a:noFill/>
          <a:ln w="53975">
            <a:gradFill>
              <a:gsLst>
                <a:gs pos="0">
                  <a:srgbClr val="DDEBCF">
                    <a:lumMod val="95000"/>
                    <a:alpha val="73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glow rad="558800">
              <a:schemeClr val="accent3">
                <a:lumMod val="75000"/>
                <a:alpha val="35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0"/>
          </a:effectLst>
          <a:scene3d>
            <a:camera prst="orthographicFront"/>
            <a:lightRig rig="threePt" dir="t"/>
          </a:scene3d>
          <a:sp3d contourW="12700" prstMaterial="translucentPowder"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3381840"/>
            <a:ext cx="7704856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l"/>
            <a:r>
              <a:rPr lang="cs-CZ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Všude na všech školách jsou sympatičtější a neoblíbení učitelé a na téhle škole je to stejné. Ale většinou jsou tu odborníci, kteří mají za sebou viditelně velkou praxi v oboru a snaží se nám předat všechno, co umí. Nestalo se mě, že bych od nich někdy dostal špatné informace. </a:t>
            </a:r>
          </a:p>
          <a:p>
            <a:pPr algn="r"/>
            <a:r>
              <a:rPr lang="cs-CZ" sz="1200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</a:t>
            </a:r>
          </a:p>
        </p:txBody>
      </p:sp>
      <p:pic>
        <p:nvPicPr>
          <p:cNvPr id="11266" name="Picture 2" descr="Z:\Daniel\Archiv Foto\Foto - SHŠ\2011.11.07 Škola\DSC025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764649"/>
            <a:ext cx="3273564" cy="245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Z:\Nové foto - nezařazené\Foto Velký Sony\Archiv\23011004\DSC046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764649"/>
            <a:ext cx="3682573" cy="245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942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195486"/>
            <a:ext cx="8712968" cy="4752528"/>
          </a:xfrm>
          <a:prstGeom prst="roundRect">
            <a:avLst/>
          </a:prstGeom>
          <a:noFill/>
          <a:ln w="53975">
            <a:gradFill>
              <a:gsLst>
                <a:gs pos="0">
                  <a:srgbClr val="DDEBCF">
                    <a:lumMod val="95000"/>
                    <a:alpha val="73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glow rad="558800">
              <a:schemeClr val="accent3">
                <a:lumMod val="75000"/>
                <a:alpha val="35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0"/>
          </a:effectLst>
          <a:scene3d>
            <a:camera prst="orthographicFront"/>
            <a:lightRig rig="threePt" dir="t"/>
          </a:scene3d>
          <a:sp3d contourW="12700" prstMaterial="translucentPowder"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3219822"/>
            <a:ext cx="7704856" cy="144016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l">
              <a:spcBef>
                <a:spcPts val="0"/>
              </a:spcBef>
            </a:pPr>
            <a:r>
              <a:rPr lang="cs-CZ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Kromě povinného anglického jazyka se na naší škole studuje 2. cizí jazyk.</a:t>
            </a:r>
          </a:p>
          <a:p>
            <a:pPr algn="l">
              <a:spcBef>
                <a:spcPts val="0"/>
              </a:spcBef>
            </a:pPr>
            <a:r>
              <a:rPr lang="cs-CZ" sz="1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Studenti </a:t>
            </a:r>
            <a:r>
              <a:rPr lang="cs-CZ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 po přijetí do prvního ročníku 2. cizí jazyk vybírají a mají vždy na výběr z </a:t>
            </a:r>
            <a:r>
              <a:rPr lang="cs-CZ" sz="1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těchto 5 </a:t>
            </a:r>
            <a:r>
              <a:rPr lang="cs-CZ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jazyků:</a:t>
            </a:r>
          </a:p>
          <a:p>
            <a:pPr algn="l">
              <a:spcBef>
                <a:spcPts val="0"/>
              </a:spcBef>
            </a:pPr>
            <a:r>
              <a:rPr lang="cs-CZ" sz="1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německý</a:t>
            </a:r>
            <a:r>
              <a:rPr lang="cs-CZ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španělský, italský, ruský a francouzský.</a:t>
            </a:r>
          </a:p>
          <a:p>
            <a:pPr algn="l">
              <a:spcBef>
                <a:spcPts val="0"/>
              </a:spcBef>
            </a:pPr>
            <a:r>
              <a:rPr lang="cs-CZ" sz="1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cs-CZ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třetím ročníku je studentům nabízena možnost odborné letní praxe v Německu nebo Španělsku.</a:t>
            </a:r>
          </a:p>
          <a:p>
            <a:pPr algn="l">
              <a:spcBef>
                <a:spcPts val="0"/>
              </a:spcBef>
            </a:pPr>
            <a:r>
              <a:rPr lang="cs-CZ" sz="1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Studium </a:t>
            </a:r>
            <a:r>
              <a:rPr lang="cs-CZ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anglického i 2. cizího jazyka je zakončeno maturitní zkouškou.</a:t>
            </a:r>
            <a:endParaRPr lang="cs-CZ" sz="1400" i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sz="12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Veronika a Olga</a:t>
            </a:r>
            <a:endParaRPr lang="cs-CZ" sz="1200" i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05062"/>
            <a:ext cx="2592288" cy="252027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34580"/>
            <a:ext cx="1610122" cy="107434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062064"/>
            <a:ext cx="1610122" cy="107434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69481"/>
            <a:ext cx="1610122" cy="96607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29311"/>
            <a:ext cx="1640954" cy="109491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178" y="483518"/>
            <a:ext cx="1610122" cy="107434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85429"/>
            <a:ext cx="1610122" cy="95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195486"/>
            <a:ext cx="8712968" cy="4752528"/>
          </a:xfrm>
          <a:prstGeom prst="roundRect">
            <a:avLst/>
          </a:prstGeom>
          <a:noFill/>
          <a:ln w="53975">
            <a:gradFill>
              <a:gsLst>
                <a:gs pos="0">
                  <a:srgbClr val="DDEBCF">
                    <a:lumMod val="95000"/>
                    <a:alpha val="73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glow rad="558800">
              <a:schemeClr val="accent3">
                <a:lumMod val="75000"/>
                <a:alpha val="35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0"/>
          </a:effectLst>
          <a:scene3d>
            <a:camera prst="orthographicFront"/>
            <a:lightRig rig="threePt" dir="t"/>
          </a:scene3d>
          <a:sp3d contourW="12700" prstMaterial="translucentPowder"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3381840"/>
            <a:ext cx="7704856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l"/>
            <a:r>
              <a:rPr lang="cs-CZ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Přístup pedagogů je u nás velmi individuální. Nejsem jen jeden z žáků, ale jsem pro ně osobnost. Pokaždé při výuce berou do úvahy moje možnosti a hendikepy, které mám. Často mi vychází vstříc, když mám problémy držet krok s ostatními.</a:t>
            </a:r>
          </a:p>
          <a:p>
            <a:pPr algn="r"/>
            <a:r>
              <a:rPr lang="cs-CZ" sz="1200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Tomáš</a:t>
            </a:r>
          </a:p>
        </p:txBody>
      </p:sp>
      <p:pic>
        <p:nvPicPr>
          <p:cNvPr id="13314" name="Picture 2" descr="Z:\Daniel\Archiv Foto\Foto - SHŠ\Písek 2011\DSC024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771550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Z:\Daniel\Archiv Foto\Foto - SHŠ\2009.12.03 Tuchoměřice\DSC04650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771551"/>
            <a:ext cx="3847569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335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195486"/>
            <a:ext cx="8712968" cy="4752528"/>
          </a:xfrm>
          <a:prstGeom prst="roundRect">
            <a:avLst/>
          </a:prstGeom>
          <a:noFill/>
          <a:ln w="53975">
            <a:gradFill>
              <a:gsLst>
                <a:gs pos="0">
                  <a:srgbClr val="DDEBCF">
                    <a:lumMod val="95000"/>
                    <a:alpha val="73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glow rad="558800">
              <a:schemeClr val="accent3">
                <a:lumMod val="75000"/>
                <a:alpha val="35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0"/>
          </a:effectLst>
          <a:scene3d>
            <a:camera prst="orthographicFront"/>
            <a:lightRig rig="threePt" dir="t"/>
          </a:scene3d>
          <a:sp3d contourW="12700" prstMaterial="translucentPowder"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3381840"/>
            <a:ext cx="7704856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l"/>
            <a:r>
              <a:rPr lang="cs-CZ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Vždycky bylo, je, a já se domnívám, že i bude, na světě víc lidí hloupých a nevzdělaných, než chytrých a vzdělaných, i když chytrost a vzdělanost nejsou na sobě přímo závislé. Já znám mnoho vzdělaných hlupáků. Ale je pravda, že nevzdělaného mudrce jsem zatím nepotkal.</a:t>
            </a:r>
          </a:p>
          <a:p>
            <a:pPr algn="r"/>
            <a:r>
              <a:rPr lang="cs-CZ" sz="1200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Jan Werich</a:t>
            </a:r>
          </a:p>
        </p:txBody>
      </p:sp>
      <p:pic>
        <p:nvPicPr>
          <p:cNvPr id="1026" name="Picture 2" descr="U:\Dokumenty\My Pictures\ZPS15\IMG-20211119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032" y="853606"/>
            <a:ext cx="1776972" cy="236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Dokumenty\My Pictures\ZPS15\IMG-20211119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59708"/>
            <a:ext cx="1776972" cy="236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:\Dokumenty\My Pictures\ZPS15\IMG-20211115-WA00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47" y="853606"/>
            <a:ext cx="1650262" cy="236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853606"/>
            <a:ext cx="1872207" cy="236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916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195486"/>
            <a:ext cx="8712968" cy="4752528"/>
          </a:xfrm>
          <a:prstGeom prst="roundRect">
            <a:avLst/>
          </a:prstGeom>
          <a:noFill/>
          <a:ln w="53975">
            <a:gradFill>
              <a:gsLst>
                <a:gs pos="0">
                  <a:srgbClr val="DDEBCF">
                    <a:lumMod val="95000"/>
                    <a:alpha val="73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glow rad="558800">
              <a:schemeClr val="accent3">
                <a:lumMod val="75000"/>
                <a:alpha val="35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0"/>
          </a:effectLst>
          <a:scene3d>
            <a:camera prst="orthographicFront"/>
            <a:lightRig rig="threePt" dir="t"/>
          </a:scene3d>
          <a:sp3d contourW="12700" prstMaterial="translucentPowder"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2787774"/>
            <a:ext cx="7704856" cy="18902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cs-CZ" sz="1000" b="1" u="sng" dirty="0">
                <a:solidFill>
                  <a:schemeClr val="tx2"/>
                </a:solidFill>
              </a:rPr>
              <a:t>Maturitní zkouška má 2 povinné části</a:t>
            </a:r>
            <a:r>
              <a:rPr lang="cs-CZ" sz="1000" b="1" dirty="0">
                <a:solidFill>
                  <a:schemeClr val="tx2"/>
                </a:solidFill>
              </a:rPr>
              <a:t>:</a:t>
            </a:r>
          </a:p>
          <a:p>
            <a:r>
              <a:rPr lang="cs-CZ" sz="1000" b="1" u="sng" dirty="0">
                <a:solidFill>
                  <a:schemeClr val="accent2"/>
                </a:solidFill>
              </a:rPr>
              <a:t>Ve společné části konají žáci didaktický test:</a:t>
            </a:r>
            <a:endParaRPr lang="cs-CZ" sz="1000" b="1" dirty="0">
              <a:solidFill>
                <a:schemeClr val="accent2"/>
              </a:solidFill>
            </a:endParaRPr>
          </a:p>
          <a:p>
            <a:r>
              <a:rPr lang="cs-CZ" sz="1000" dirty="0">
                <a:solidFill>
                  <a:schemeClr val="accent2"/>
                </a:solidFill>
              </a:rPr>
              <a:t>1) z českého jazyka a literatury                  2) z cizího jazyka nebo matematiky</a:t>
            </a:r>
          </a:p>
          <a:p>
            <a:r>
              <a:rPr lang="cs-CZ" sz="1000" b="1" u="sng" dirty="0">
                <a:solidFill>
                  <a:srgbClr val="00B050"/>
                </a:solidFill>
              </a:rPr>
              <a:t>V profilové části konají žáci povinně tyto zkoušky:</a:t>
            </a:r>
            <a:endParaRPr lang="cs-CZ" sz="1000" dirty="0">
              <a:solidFill>
                <a:srgbClr val="00B050"/>
              </a:solidFill>
            </a:endParaRPr>
          </a:p>
          <a:p>
            <a:r>
              <a:rPr lang="cs-CZ" sz="1000" b="1" dirty="0"/>
              <a:t> </a:t>
            </a:r>
            <a:r>
              <a:rPr lang="cs-CZ" sz="1000" dirty="0">
                <a:solidFill>
                  <a:srgbClr val="00B050"/>
                </a:solidFill>
              </a:rPr>
              <a:t>1. Český jazyk a literatura – písemná práce a ústní zkouška</a:t>
            </a:r>
          </a:p>
          <a:p>
            <a:r>
              <a:rPr lang="cs-CZ" sz="1000" dirty="0">
                <a:solidFill>
                  <a:srgbClr val="00B050"/>
                </a:solidFill>
              </a:rPr>
              <a:t>2. Cizí jazyk (ten cizí jazyk, ze kterého koná didaktický test) – písemná práce a ústní zkouška</a:t>
            </a:r>
          </a:p>
          <a:p>
            <a:r>
              <a:rPr lang="cs-CZ" sz="1000" dirty="0">
                <a:solidFill>
                  <a:srgbClr val="00B050"/>
                </a:solidFill>
              </a:rPr>
              <a:t>3. Teoretické odborné předměty – ústní zkouška</a:t>
            </a:r>
          </a:p>
          <a:p>
            <a:r>
              <a:rPr lang="cs-CZ" sz="1000" dirty="0">
                <a:solidFill>
                  <a:srgbClr val="00B050"/>
                </a:solidFill>
              </a:rPr>
              <a:t>4. Praktické odborné předměty  -   vypracování  maturitní práce a její obhajoba</a:t>
            </a:r>
          </a:p>
          <a:p>
            <a:r>
              <a:rPr lang="cs-CZ" sz="1000" dirty="0">
                <a:solidFill>
                  <a:srgbClr val="00B050"/>
                </a:solidFill>
              </a:rPr>
              <a:t>5. Další cizí jazyk (ten cizí jazyk, ze kterého nekoná didaktický test) – písemná práce a ústní zkouška</a:t>
            </a:r>
          </a:p>
        </p:txBody>
      </p:sp>
      <p:pic>
        <p:nvPicPr>
          <p:cNvPr id="15362" name="Picture 2" descr="Z:\Nové foto - nezařazené\Foto Velký Sony\Archiv\23011004\DSC046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004" y="566769"/>
            <a:ext cx="3511359" cy="222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Z:\Nové foto - nezařazené\Foto Velký Sony\Archiv\23011004\DSC046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555526"/>
            <a:ext cx="338437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056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195486"/>
            <a:ext cx="8712968" cy="4752528"/>
          </a:xfrm>
          <a:prstGeom prst="roundRect">
            <a:avLst/>
          </a:prstGeom>
          <a:noFill/>
          <a:ln w="53975">
            <a:gradFill>
              <a:gsLst>
                <a:gs pos="0">
                  <a:srgbClr val="DDEBCF">
                    <a:lumMod val="95000"/>
                    <a:alpha val="73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glow rad="558800">
              <a:schemeClr val="accent3">
                <a:lumMod val="75000"/>
                <a:alpha val="35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0"/>
          </a:effectLst>
          <a:scene3d>
            <a:camera prst="orthographicFront"/>
            <a:lightRig rig="threePt" dir="t"/>
          </a:scene3d>
          <a:sp3d contourW="12700" prstMaterial="translucentPowder"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14453" y="3363838"/>
            <a:ext cx="7704856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l"/>
            <a:r>
              <a:rPr lang="cs-CZ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Tato prezentace je alternativou k podávání informací na Dni otevřených dveří, který jsme museli z důvodů  šířící se epidemie </a:t>
            </a:r>
            <a:r>
              <a:rPr lang="cs-CZ" sz="1400" i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zrušit.</a:t>
            </a:r>
          </a:p>
          <a:p>
            <a:pPr algn="l"/>
            <a:r>
              <a:rPr lang="cs-CZ" sz="1400" i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Podrobnější </a:t>
            </a:r>
            <a:r>
              <a:rPr lang="cs-CZ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informace získáte na </a:t>
            </a:r>
            <a:r>
              <a:rPr lang="cs-CZ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www.shs.cz</a:t>
            </a:r>
            <a:r>
              <a:rPr lang="cs-CZ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nebo telefonicky na tel.: 271001531</a:t>
            </a:r>
          </a:p>
          <a:p>
            <a:pPr algn="r"/>
            <a:r>
              <a:rPr lang="cs-CZ" sz="1200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Mgr. Petr Vomela, ředitel školy</a:t>
            </a:r>
          </a:p>
        </p:txBody>
      </p:sp>
      <p:pic>
        <p:nvPicPr>
          <p:cNvPr id="2053" name="Picture 5" descr="C:\Users\danie\Pictures\obráze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999353"/>
            <a:ext cx="2232248" cy="222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:\Daniel\Archiv Foto\Foto - SHŠ\2011 Různé\20170601_142156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711869"/>
            <a:ext cx="5130852" cy="254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3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195486"/>
            <a:ext cx="8712968" cy="4752528"/>
          </a:xfrm>
          <a:prstGeom prst="roundRect">
            <a:avLst/>
          </a:prstGeom>
          <a:noFill/>
          <a:ln w="53975">
            <a:gradFill>
              <a:gsLst>
                <a:gs pos="0">
                  <a:srgbClr val="DDEBCF">
                    <a:lumMod val="95000"/>
                    <a:alpha val="73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glow rad="558800">
              <a:schemeClr val="accent3">
                <a:lumMod val="75000"/>
                <a:alpha val="35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0"/>
          </a:effectLst>
          <a:scene3d>
            <a:camera prst="orthographicFront"/>
            <a:lightRig rig="threePt" dir="t"/>
          </a:scene3d>
          <a:sp3d contourW="12700" prstMaterial="translucentPowder"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3381840"/>
            <a:ext cx="7704856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l"/>
            <a:r>
              <a:rPr lang="cs-CZ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Tahle škola mě naučila spoustu základních znalostí a praktických dovedností. Na základní škole jsme se také učili vařit, ale tady je to úplně jiná úroveň. Vaření se stalo mým koníčkem a doufám, že ho ve svém profesním životě budu moci využít.</a:t>
            </a:r>
          </a:p>
          <a:p>
            <a:pPr algn="r"/>
            <a:r>
              <a:rPr lang="cs-CZ" sz="1200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Veronika</a:t>
            </a:r>
          </a:p>
        </p:txBody>
      </p:sp>
      <p:pic>
        <p:nvPicPr>
          <p:cNvPr id="5122" name="Picture 2" descr="Z:\Daniel\Škola\foto\Tos\WhatsApp Image 2021-11-15 at 10.16.24 (1)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771551"/>
            <a:ext cx="2952331" cy="243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:\Dokumenty\My Pictures\ZPS15\IMG-20211115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71551"/>
            <a:ext cx="2038799" cy="243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71550"/>
            <a:ext cx="1872208" cy="241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16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195486"/>
            <a:ext cx="8712968" cy="4752528"/>
          </a:xfrm>
          <a:prstGeom prst="roundRect">
            <a:avLst/>
          </a:prstGeom>
          <a:noFill/>
          <a:ln w="53975">
            <a:gradFill>
              <a:gsLst>
                <a:gs pos="0">
                  <a:srgbClr val="DDEBCF">
                    <a:lumMod val="95000"/>
                    <a:alpha val="73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glow rad="558800">
              <a:schemeClr val="accent3">
                <a:lumMod val="75000"/>
                <a:alpha val="35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0"/>
          </a:effectLst>
          <a:scene3d>
            <a:camera prst="orthographicFront"/>
            <a:lightRig rig="threePt" dir="t"/>
          </a:scene3d>
          <a:sp3d contourW="12700" prstMaterial="translucentPowder"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3381840"/>
            <a:ext cx="7704856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l"/>
            <a:r>
              <a:rPr lang="cs-CZ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Moc jsem se na tuhle školu těšila. Věděla jsem, že nebude lehké uspět, ale pokud se budu snažit, dá se to v pohodě zvládnout. Těžší předměty se střídají s lehčími, teoretické s praktickou výukou. Líbí se mi, že žádný předmět není hlavní nebo okrajový. Všechny jsou důležité a zároveň rozmanité.</a:t>
            </a:r>
          </a:p>
          <a:p>
            <a:pPr algn="r"/>
            <a:r>
              <a:rPr lang="cs-CZ" sz="1200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Kateřina</a:t>
            </a:r>
          </a:p>
        </p:txBody>
      </p:sp>
      <p:pic>
        <p:nvPicPr>
          <p:cNvPr id="14339" name="Picture 3" descr="Z:\Nové foto - nezařazené\Foto Velký Sony\Archiv\23011004\DSC046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2053" y="678149"/>
            <a:ext cx="3936371" cy="262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82" y="678148"/>
            <a:ext cx="3484909" cy="261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10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195486"/>
            <a:ext cx="8712968" cy="4752528"/>
          </a:xfrm>
          <a:prstGeom prst="roundRect">
            <a:avLst/>
          </a:prstGeom>
          <a:noFill/>
          <a:ln w="53975">
            <a:gradFill>
              <a:gsLst>
                <a:gs pos="0">
                  <a:srgbClr val="DDEBCF">
                    <a:lumMod val="95000"/>
                    <a:alpha val="73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glow rad="558800">
              <a:schemeClr val="accent3">
                <a:lumMod val="75000"/>
                <a:alpha val="35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0"/>
          </a:effectLst>
          <a:scene3d>
            <a:camera prst="orthographicFront"/>
            <a:lightRig rig="threePt" dir="t"/>
          </a:scene3d>
          <a:sp3d contourW="12700" prstMaterial="translucentPowder"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3381840"/>
            <a:ext cx="7704856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l"/>
            <a:r>
              <a:rPr lang="cs-CZ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Když jsem se hlásil na tuto školu, spousta lidí mě od ní odrazovala. Teď už mám po maturitě a mohu říct, že jsem vděčný za každý rok, který jsem zde strávil. Za kamarády, za učitele, za dobré chvíle i ty horší. Kdybych se měl znovu rozhodovat, vyberu si tuhle školu zase.</a:t>
            </a:r>
          </a:p>
          <a:p>
            <a:pPr algn="r"/>
            <a:r>
              <a:rPr lang="cs-CZ" sz="1200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Honza</a:t>
            </a:r>
          </a:p>
        </p:txBody>
      </p:sp>
      <p:pic>
        <p:nvPicPr>
          <p:cNvPr id="3074" name="Picture 2" descr="Z:\Daniel\Archiv Foto\Foto - SHŠ\2011 Různé\DSC015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278" y="627534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7534"/>
            <a:ext cx="2968992" cy="26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1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195486"/>
            <a:ext cx="8712968" cy="4752528"/>
          </a:xfrm>
          <a:prstGeom prst="roundRect">
            <a:avLst/>
          </a:prstGeom>
          <a:noFill/>
          <a:ln w="53975">
            <a:gradFill>
              <a:gsLst>
                <a:gs pos="0">
                  <a:srgbClr val="DDEBCF">
                    <a:lumMod val="95000"/>
                    <a:alpha val="73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glow rad="558800">
              <a:schemeClr val="accent3">
                <a:lumMod val="75000"/>
                <a:alpha val="35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0"/>
          </a:effectLst>
          <a:scene3d>
            <a:camera prst="orthographicFront"/>
            <a:lightRig rig="threePt" dir="t"/>
          </a:scene3d>
          <a:sp3d contourW="12700" prstMaterial="translucentPowder"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3381840"/>
            <a:ext cx="7704856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l"/>
            <a:r>
              <a:rPr lang="cs-CZ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Letos jsem byla přijata do prvního ročníku. Na adaptačním kurzu jsem znala jen jednu spolužačku ze základní školy. Teď mám už spoustu nových kamarádů a jako třída jsme úžasný kolektiv. Nikdo se nevyděluje a všichni si vzájemně pomáháme.</a:t>
            </a:r>
          </a:p>
          <a:p>
            <a:pPr algn="r"/>
            <a:r>
              <a:rPr lang="cs-CZ" sz="1200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Tereza</a:t>
            </a:r>
          </a:p>
        </p:txBody>
      </p:sp>
      <p:pic>
        <p:nvPicPr>
          <p:cNvPr id="8194" name="Picture 2" descr="Z:\Daniel\Archiv Foto\Foto - SHŠ\Zbraslavice 2015\DSC066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2028" y="699542"/>
            <a:ext cx="3403098" cy="255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Z:\Daniel\Archiv Foto\Foto - SHŠ\Zbraslavice 2015\DSC066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699542"/>
            <a:ext cx="3403098" cy="255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681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195486"/>
            <a:ext cx="8712968" cy="4752528"/>
          </a:xfrm>
          <a:prstGeom prst="roundRect">
            <a:avLst/>
          </a:prstGeom>
          <a:noFill/>
          <a:ln w="53975">
            <a:gradFill>
              <a:gsLst>
                <a:gs pos="0">
                  <a:srgbClr val="DDEBCF">
                    <a:lumMod val="95000"/>
                    <a:alpha val="73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glow rad="558800">
              <a:schemeClr val="accent3">
                <a:lumMod val="75000"/>
                <a:alpha val="35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0"/>
          </a:effectLst>
          <a:scene3d>
            <a:camera prst="orthographicFront"/>
            <a:lightRig rig="threePt" dir="t"/>
          </a:scene3d>
          <a:sp3d contourW="12700" prstMaterial="translucentPowder"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3381840"/>
            <a:ext cx="7704856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l"/>
            <a:r>
              <a:rPr lang="cs-CZ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Kromě běžné výuky jsme měli možnost zúčastnit se mnoha speciálních kurzů, na kterých jsem se naučila prakticky uplatňovat teoretické znalosti. Také praxe na různých akcích nás připravily na skutečný život v prostředí, které jsme si ve škole nedovedli úplně představit.</a:t>
            </a:r>
          </a:p>
          <a:p>
            <a:pPr algn="r"/>
            <a:r>
              <a:rPr lang="cs-CZ" sz="1200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Anežka</a:t>
            </a:r>
          </a:p>
        </p:txBody>
      </p:sp>
      <p:pic>
        <p:nvPicPr>
          <p:cNvPr id="5" name="Picture 2" descr="Z:\Daniel\Škola\foto\orig (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627534"/>
            <a:ext cx="361498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7534"/>
            <a:ext cx="3528392" cy="26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485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195486"/>
            <a:ext cx="8712968" cy="4752528"/>
          </a:xfrm>
          <a:prstGeom prst="roundRect">
            <a:avLst/>
          </a:prstGeom>
          <a:noFill/>
          <a:ln w="53975">
            <a:gradFill>
              <a:gsLst>
                <a:gs pos="0">
                  <a:srgbClr val="DDEBCF">
                    <a:lumMod val="95000"/>
                    <a:alpha val="73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glow rad="558800">
              <a:schemeClr val="accent3">
                <a:lumMod val="75000"/>
                <a:alpha val="35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0"/>
          </a:effectLst>
          <a:scene3d>
            <a:camera prst="orthographicFront"/>
            <a:lightRig rig="threePt" dir="t"/>
          </a:scene3d>
          <a:sp3d contourW="12700" prstMaterial="translucentPowder"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3381840"/>
            <a:ext cx="7704856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l"/>
            <a:r>
              <a:rPr lang="cs-CZ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Nevím, co všechno si z teoretické výuky zapamatuji na delší dobu. Z praktické výuky to bude asi o trochu lepší. Ale zážitky s kamarády z různých společných akcí nezapomenu do konce života.</a:t>
            </a:r>
          </a:p>
          <a:p>
            <a:pPr algn="r"/>
            <a:r>
              <a:rPr lang="cs-CZ" sz="1200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Monika</a:t>
            </a:r>
          </a:p>
        </p:txBody>
      </p:sp>
      <p:pic>
        <p:nvPicPr>
          <p:cNvPr id="9218" name="Picture 2" descr="Z:\Nové foto - nezařazené\Samsung Daniel\Zbraslavice\20200909_141648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771550"/>
            <a:ext cx="3888432" cy="254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71550"/>
            <a:ext cx="3600400" cy="254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841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251520" y="195486"/>
            <a:ext cx="8712968" cy="4752528"/>
          </a:xfrm>
          <a:prstGeom prst="roundRect">
            <a:avLst/>
          </a:prstGeom>
          <a:noFill/>
          <a:ln w="53975">
            <a:gradFill>
              <a:gsLst>
                <a:gs pos="0">
                  <a:srgbClr val="DDEBCF">
                    <a:lumMod val="95000"/>
                    <a:alpha val="73000"/>
                  </a:srgbClr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a:ln>
          <a:effectLst>
            <a:glow rad="558800">
              <a:schemeClr val="accent3">
                <a:lumMod val="75000"/>
                <a:alpha val="35000"/>
              </a:schemeClr>
            </a:glow>
            <a:innerShdw blurRad="63500" dist="50800" dir="2700000">
              <a:prstClr val="black">
                <a:alpha val="50000"/>
              </a:prstClr>
            </a:innerShdw>
            <a:softEdge rad="0"/>
          </a:effectLst>
          <a:scene3d>
            <a:camera prst="orthographicFront"/>
            <a:lightRig rig="threePt" dir="t"/>
          </a:scene3d>
          <a:sp3d contourW="12700" prstMaterial="translucentPowder">
            <a:contourClr>
              <a:schemeClr val="accent3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3381840"/>
            <a:ext cx="7704856" cy="12961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l"/>
            <a:r>
              <a:rPr lang="cs-CZ" sz="1400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Tahle škola mi ukázala, že se i já mohu prosadit ve velkém světě. Moc mě baví cestovní ruch a jednou doufám, že založím svou cestovní kancelář, kde budu moci podle svých představ nabízet lidem úžasné a nezapomenutelné zážitky. </a:t>
            </a:r>
          </a:p>
          <a:p>
            <a:pPr algn="r"/>
            <a:r>
              <a:rPr lang="cs-CZ" sz="1200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Jana</a:t>
            </a:r>
          </a:p>
        </p:txBody>
      </p:sp>
      <p:pic>
        <p:nvPicPr>
          <p:cNvPr id="12290" name="Picture 2" descr="Z:\Daniel\Archiv Foto\Foto - SHŠ\2011.11.10 Plzeň\DSC026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749630" y="960542"/>
            <a:ext cx="327282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Z:\Daniel\Archiv Foto\Foto - SHŠ\Louny, Lány\DSC095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331640" y="960542"/>
            <a:ext cx="31326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0803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785</Words>
  <Application>Microsoft Office PowerPoint</Application>
  <PresentationFormat>Předvádění na obrazovce (16:9)</PresentationFormat>
  <Paragraphs>45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EK</dc:creator>
  <cp:lastModifiedBy>EK</cp:lastModifiedBy>
  <cp:revision>41</cp:revision>
  <dcterms:created xsi:type="dcterms:W3CDTF">2021-11-17T17:02:19Z</dcterms:created>
  <dcterms:modified xsi:type="dcterms:W3CDTF">2021-12-09T16:32:33Z</dcterms:modified>
</cp:coreProperties>
</file>