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2" r:id="rId2"/>
    <p:sldId id="257" r:id="rId3"/>
    <p:sldId id="266" r:id="rId4"/>
    <p:sldId id="264" r:id="rId5"/>
    <p:sldId id="278" r:id="rId6"/>
    <p:sldId id="260" r:id="rId7"/>
    <p:sldId id="263" r:id="rId8"/>
    <p:sldId id="273" r:id="rId9"/>
    <p:sldId id="281" r:id="rId10"/>
    <p:sldId id="271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69" d="100"/>
          <a:sy n="69" d="100"/>
        </p:scale>
        <p:origin x="73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umimecesky.cz/cviceni-podstatna-jmena-pady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milujemecestinu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hyperlink" Target="https://rozbor-dila.cz/povidky-e-a-poe-rozbor-dila-k-maturite-3/" TargetMode="Externa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3" y="2507673"/>
            <a:ext cx="8915399" cy="512618"/>
          </a:xfrm>
        </p:spPr>
        <p:txBody>
          <a:bodyPr>
            <a:normAutofit fontScale="90000"/>
          </a:bodyPr>
          <a:lstStyle/>
          <a:p>
            <a:pPr algn="r"/>
            <a:r>
              <a:rPr lang="cs-CZ" b="1" dirty="0" smtClean="0">
                <a:solidFill>
                  <a:schemeClr val="accent1"/>
                </a:solidFill>
              </a:rPr>
              <a:t>PODPORA žáků </a:t>
            </a:r>
            <a:r>
              <a:rPr lang="cs-CZ" b="1" dirty="0">
                <a:solidFill>
                  <a:schemeClr val="accent1"/>
                </a:solidFill>
              </a:rPr>
              <a:t>s OMJ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3" y="3519055"/>
            <a:ext cx="8915399" cy="2384607"/>
          </a:xfrm>
        </p:spPr>
        <p:txBody>
          <a:bodyPr>
            <a:normAutofit/>
          </a:bodyPr>
          <a:lstStyle/>
          <a:p>
            <a:pPr algn="r"/>
            <a:r>
              <a:rPr lang="cs-CZ" sz="3600" b="1" dirty="0" smtClean="0">
                <a:solidFill>
                  <a:schemeClr val="accent2"/>
                </a:solidFill>
              </a:rPr>
              <a:t>na Hotelové </a:t>
            </a:r>
            <a:r>
              <a:rPr lang="cs-CZ" sz="3600" b="1" dirty="0" smtClean="0">
                <a:solidFill>
                  <a:schemeClr val="accent2"/>
                </a:solidFill>
              </a:rPr>
              <a:t>škole</a:t>
            </a:r>
          </a:p>
          <a:p>
            <a:pPr algn="r"/>
            <a:r>
              <a:rPr lang="cs-CZ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Vršovická</a:t>
            </a:r>
            <a:r>
              <a:rPr lang="cs-CZ" sz="3600" b="1" dirty="0" smtClean="0">
                <a:solidFill>
                  <a:schemeClr val="accent1"/>
                </a:solidFill>
              </a:rPr>
              <a:t> </a:t>
            </a: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310" y="3519055"/>
            <a:ext cx="3865396" cy="290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2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3446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accent1"/>
                </a:solidFill>
              </a:rPr>
              <a:t> Komunitně </a:t>
            </a:r>
            <a:r>
              <a:rPr lang="cs-CZ" b="1" dirty="0">
                <a:solidFill>
                  <a:schemeClr val="accent1"/>
                </a:solidFill>
              </a:rPr>
              <a:t>osvětové </a:t>
            </a:r>
            <a:r>
              <a:rPr lang="cs-CZ" b="1" dirty="0" smtClean="0">
                <a:solidFill>
                  <a:schemeClr val="accent1"/>
                </a:solidFill>
              </a:rPr>
              <a:t>setkání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6844" y="1365956"/>
            <a:ext cx="9517768" cy="4545266"/>
          </a:xfrm>
        </p:spPr>
        <p:txBody>
          <a:bodyPr/>
          <a:lstStyle/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Záměr: </a:t>
            </a:r>
            <a:r>
              <a:rPr lang="cs-CZ" b="1" dirty="0" smtClean="0"/>
              <a:t>posílení multikulturního prostředí</a:t>
            </a:r>
          </a:p>
          <a:p>
            <a:pPr marL="0" lvl="0" indent="0">
              <a:buNone/>
            </a:pPr>
            <a:r>
              <a:rPr lang="cs-CZ" dirty="0" smtClean="0"/>
              <a:t>Kde: </a:t>
            </a:r>
            <a:r>
              <a:rPr lang="cs-CZ" b="1" dirty="0" smtClean="0"/>
              <a:t>ve škole</a:t>
            </a:r>
          </a:p>
          <a:p>
            <a:pPr marL="0" lvl="0" indent="0">
              <a:buNone/>
            </a:pPr>
            <a:r>
              <a:rPr lang="cs-CZ" dirty="0" smtClean="0"/>
              <a:t>Přítomni</a:t>
            </a:r>
            <a:r>
              <a:rPr lang="cs-CZ" dirty="0"/>
              <a:t>: </a:t>
            </a:r>
            <a:r>
              <a:rPr lang="cs-CZ" b="1" dirty="0"/>
              <a:t>expert, </a:t>
            </a:r>
            <a:r>
              <a:rPr lang="cs-CZ" b="1" dirty="0" smtClean="0"/>
              <a:t>rodiče, žáci, přátelé školy</a:t>
            </a:r>
          </a:p>
          <a:p>
            <a:pPr marL="0" lvl="0" indent="0">
              <a:buNone/>
            </a:pPr>
            <a:r>
              <a:rPr lang="cs-CZ" dirty="0"/>
              <a:t>P</a:t>
            </a:r>
            <a:r>
              <a:rPr lang="cs-CZ" dirty="0" smtClean="0"/>
              <a:t>roběhlo: </a:t>
            </a:r>
            <a:r>
              <a:rPr lang="cs-CZ" b="1" dirty="0" smtClean="0"/>
              <a:t>na začátku školního roku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536" y="4345172"/>
            <a:ext cx="3638505" cy="195638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611" y="1819006"/>
            <a:ext cx="2687430" cy="234398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394" y="3720278"/>
            <a:ext cx="1754512" cy="252169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749" y="4162995"/>
            <a:ext cx="1660291" cy="23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2788355"/>
            <a:ext cx="8911687" cy="756355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accent1"/>
                </a:solidFill>
              </a:rPr>
              <a:t>Děkuji </a:t>
            </a:r>
            <a:r>
              <a:rPr lang="cs-CZ" b="1" dirty="0">
                <a:solidFill>
                  <a:schemeClr val="accent1"/>
                </a:solidFill>
              </a:rPr>
              <a:t>za Vaši pozornost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89212" y="4007556"/>
            <a:ext cx="8915400" cy="1903666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tx1"/>
                </a:solidFill>
              </a:rPr>
              <a:t>PhDr. Ivana Machová</a:t>
            </a:r>
          </a:p>
          <a:p>
            <a:pPr marL="0" indent="0" algn="ctr">
              <a:buNone/>
            </a:pPr>
            <a:r>
              <a:rPr lang="cs-CZ" i="1" dirty="0">
                <a:solidFill>
                  <a:schemeClr val="tx1"/>
                </a:solidFill>
              </a:rPr>
              <a:t>školní psycholog </a:t>
            </a:r>
          </a:p>
          <a:p>
            <a:pPr marL="0" indent="0" algn="ctr">
              <a:buNone/>
            </a:pPr>
            <a:r>
              <a:rPr lang="cs-CZ" i="1" dirty="0">
                <a:solidFill>
                  <a:schemeClr val="tx1"/>
                </a:solidFill>
              </a:rPr>
              <a:t>Hotelová škola Vršovická, Praha 10</a:t>
            </a:r>
          </a:p>
        </p:txBody>
      </p:sp>
    </p:spTree>
    <p:extLst>
      <p:ext uri="{BB962C8B-B14F-4D97-AF65-F5344CB8AC3E}">
        <p14:creationId xmlns:p14="http://schemas.microsoft.com/office/powerpoint/2010/main" val="348254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5599" y="609600"/>
            <a:ext cx="10137423" cy="98213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Jakým způsobem podporujeme žáky s OMJ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5822" y="1427019"/>
            <a:ext cx="9088790" cy="5109248"/>
          </a:xfrm>
        </p:spPr>
        <p:txBody>
          <a:bodyPr>
            <a:normAutofit/>
          </a:bodyPr>
          <a:lstStyle/>
          <a:p>
            <a:pPr indent="-285750"/>
            <a:r>
              <a:rPr lang="cs-CZ" sz="2800" b="1" dirty="0" smtClean="0"/>
              <a:t>Možnosti </a:t>
            </a:r>
            <a:r>
              <a:rPr lang="cs-CZ" sz="2800" b="1" dirty="0"/>
              <a:t>pomoci žákům s OMJ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1800" dirty="0">
                <a:solidFill>
                  <a:schemeClr val="accent1"/>
                </a:solidFill>
              </a:rPr>
              <a:t>Intenzivní kurzy ČJ pro žáky s OMJ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1800" dirty="0">
                <a:solidFill>
                  <a:schemeClr val="accent1"/>
                </a:solidFill>
              </a:rPr>
              <a:t>Na kus řeči s dvojjazyčnými školními asistentkami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1800" dirty="0" smtClean="0">
                <a:solidFill>
                  <a:schemeClr val="accent1"/>
                </a:solidFill>
              </a:rPr>
              <a:t>Zpětná </a:t>
            </a:r>
            <a:r>
              <a:rPr lang="cs-CZ" sz="1800" dirty="0">
                <a:solidFill>
                  <a:schemeClr val="accent1"/>
                </a:solidFill>
              </a:rPr>
              <a:t>vazba od </a:t>
            </a:r>
            <a:r>
              <a:rPr lang="cs-CZ" sz="1800" dirty="0" smtClean="0">
                <a:solidFill>
                  <a:schemeClr val="accent1"/>
                </a:solidFill>
              </a:rPr>
              <a:t>žáků s OMJ</a:t>
            </a:r>
            <a:endParaRPr lang="cs-CZ" sz="1800" dirty="0">
              <a:solidFill>
                <a:schemeClr val="accent1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cs-CZ" sz="1800" dirty="0" smtClean="0">
                <a:solidFill>
                  <a:schemeClr val="accent1"/>
                </a:solidFill>
              </a:rPr>
              <a:t>Příprava </a:t>
            </a:r>
            <a:r>
              <a:rPr lang="cs-CZ" sz="1800" dirty="0">
                <a:solidFill>
                  <a:schemeClr val="accent1"/>
                </a:solidFill>
              </a:rPr>
              <a:t>doplňujících materiálů ke studiu </a:t>
            </a:r>
            <a:r>
              <a:rPr lang="cs-CZ" sz="1800" dirty="0" smtClean="0">
                <a:solidFill>
                  <a:schemeClr val="accent1"/>
                </a:solidFill>
              </a:rPr>
              <a:t>+ procvičování</a:t>
            </a:r>
            <a:endParaRPr lang="cs-CZ" sz="1800" dirty="0">
              <a:solidFill>
                <a:schemeClr val="accent1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cs-CZ" sz="1800" dirty="0" smtClean="0">
                <a:solidFill>
                  <a:schemeClr val="accent1"/>
                </a:solidFill>
              </a:rPr>
              <a:t>Pomoc </a:t>
            </a:r>
            <a:r>
              <a:rPr lang="cs-CZ" sz="1800" dirty="0">
                <a:solidFill>
                  <a:schemeClr val="accent1"/>
                </a:solidFill>
              </a:rPr>
              <a:t>s přípravou k </a:t>
            </a:r>
            <a:r>
              <a:rPr lang="cs-CZ" sz="1800" dirty="0" smtClean="0">
                <a:solidFill>
                  <a:schemeClr val="accent1"/>
                </a:solidFill>
              </a:rPr>
              <a:t>maturitě</a:t>
            </a:r>
          </a:p>
          <a:p>
            <a:pPr marL="457200" lvl="1" indent="0">
              <a:buNone/>
            </a:pPr>
            <a:endParaRPr lang="cs-CZ" sz="1400" dirty="0" smtClean="0">
              <a:solidFill>
                <a:schemeClr val="accent1"/>
              </a:solidFill>
            </a:endParaRPr>
          </a:p>
          <a:p>
            <a:r>
              <a:rPr lang="cs-CZ" sz="2800" b="1" dirty="0"/>
              <a:t>Další podpora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dirty="0" smtClean="0">
                <a:solidFill>
                  <a:schemeClr val="accent1"/>
                </a:solidFill>
              </a:rPr>
              <a:t>Spolupráce </a:t>
            </a:r>
            <a:r>
              <a:rPr lang="cs-CZ" sz="1800" dirty="0">
                <a:solidFill>
                  <a:schemeClr val="accent1"/>
                </a:solidFill>
              </a:rPr>
              <a:t>s pedagogy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dirty="0" smtClean="0">
                <a:solidFill>
                  <a:schemeClr val="accent1"/>
                </a:solidFill>
              </a:rPr>
              <a:t>Odborně </a:t>
            </a:r>
            <a:r>
              <a:rPr lang="cs-CZ" sz="1800" dirty="0">
                <a:solidFill>
                  <a:schemeClr val="accent1"/>
                </a:solidFill>
              </a:rPr>
              <a:t>tematická setkání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chemeClr val="accent1"/>
                </a:solidFill>
              </a:rPr>
              <a:t>Komunitně osvětové setkání</a:t>
            </a:r>
          </a:p>
          <a:p>
            <a:pPr marL="457200" lvl="1" indent="0">
              <a:buNone/>
            </a:pPr>
            <a:endParaRPr lang="cs-CZ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b="1" dirty="0" smtClean="0"/>
          </a:p>
          <a:p>
            <a:pPr>
              <a:buFont typeface="+mj-lt"/>
              <a:buAutoNum type="arabicPeriod"/>
            </a:pPr>
            <a:endParaRPr lang="cs-CZ" b="1" dirty="0" smtClean="0"/>
          </a:p>
          <a:p>
            <a:pPr>
              <a:buFont typeface="+mj-lt"/>
              <a:buAutoNum type="arabicPeriod"/>
            </a:pPr>
            <a:endParaRPr lang="cs-CZ" dirty="0" smtClean="0"/>
          </a:p>
          <a:p>
            <a:pPr>
              <a:buFont typeface="+mj-lt"/>
              <a:buAutoNum type="arabicPeriod"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108" y="3749143"/>
            <a:ext cx="2812473" cy="29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2357" y="432658"/>
            <a:ext cx="9732256" cy="87685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a) INT. kurzy </a:t>
            </a:r>
            <a:r>
              <a:rPr lang="cs-CZ" b="1" dirty="0">
                <a:solidFill>
                  <a:schemeClr val="accent1"/>
                </a:solidFill>
              </a:rPr>
              <a:t>ČJ pro žáky s OMJ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4089" y="1388533"/>
            <a:ext cx="10680523" cy="546946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INT. kurz ČJ, který byl </a:t>
            </a:r>
            <a:r>
              <a:rPr lang="cs-CZ" b="1" dirty="0" smtClean="0">
                <a:solidFill>
                  <a:schemeClr val="accent1"/>
                </a:solidFill>
              </a:rPr>
              <a:t>zorganizován </a:t>
            </a:r>
            <a:r>
              <a:rPr lang="cs-CZ" b="1" dirty="0">
                <a:solidFill>
                  <a:schemeClr val="accent1"/>
                </a:solidFill>
              </a:rPr>
              <a:t>ve škole </a:t>
            </a:r>
            <a:r>
              <a:rPr lang="cs-CZ" sz="1400" dirty="0">
                <a:solidFill>
                  <a:schemeClr val="accent1"/>
                </a:solidFill>
              </a:rPr>
              <a:t>(září, říjen </a:t>
            </a:r>
            <a:r>
              <a:rPr lang="cs-CZ" sz="1400" dirty="0" smtClean="0">
                <a:solidFill>
                  <a:schemeClr val="accent1"/>
                </a:solidFill>
              </a:rPr>
              <a:t>2020)</a:t>
            </a:r>
          </a:p>
          <a:p>
            <a:pPr marL="457200" lvl="1" indent="0"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1. CO POTŘEBUJI – </a:t>
            </a:r>
            <a:r>
              <a:rPr lang="cs-CZ" sz="1400" b="1" i="1" dirty="0" smtClean="0"/>
              <a:t>moje priority </a:t>
            </a:r>
            <a:r>
              <a:rPr lang="cs-CZ" sz="1400" b="1" i="1" dirty="0"/>
              <a:t>a </a:t>
            </a:r>
            <a:r>
              <a:rPr lang="cs-CZ" sz="1400" b="1" i="1" dirty="0" smtClean="0"/>
              <a:t>individuální potřeby</a:t>
            </a:r>
            <a:endParaRPr lang="cs-CZ" sz="1400" b="1" i="1" dirty="0"/>
          </a:p>
          <a:p>
            <a:pPr marL="457200" lvl="1" indent="0">
              <a:buNone/>
            </a:pPr>
            <a:r>
              <a:rPr lang="cs-CZ" sz="1400" dirty="0"/>
              <a:t>2. POJĎME SI </a:t>
            </a:r>
            <a:r>
              <a:rPr lang="cs-CZ" sz="1400" dirty="0" smtClean="0"/>
              <a:t>HRÁT - </a:t>
            </a:r>
            <a:r>
              <a:rPr lang="cs-CZ" sz="1400" b="1" i="1" dirty="0" smtClean="0"/>
              <a:t>rozvoj řeč. dovedností </a:t>
            </a:r>
            <a:r>
              <a:rPr lang="cs-CZ" sz="1400" b="1" i="1" dirty="0"/>
              <a:t>pomocí komunikačních her</a:t>
            </a:r>
          </a:p>
          <a:p>
            <a:pPr marL="457200" lvl="1" indent="0">
              <a:buNone/>
            </a:pPr>
            <a:r>
              <a:rPr lang="cs-CZ" sz="1400" dirty="0"/>
              <a:t>3. NĚCO ZE </a:t>
            </a:r>
            <a:r>
              <a:rPr lang="cs-CZ" sz="1400" dirty="0" smtClean="0"/>
              <a:t>ZPRAVODAJSTVÍ - </a:t>
            </a:r>
            <a:r>
              <a:rPr lang="cs-CZ" sz="1400" b="1" i="1" dirty="0" smtClean="0"/>
              <a:t>práce </a:t>
            </a:r>
            <a:r>
              <a:rPr lang="cs-CZ" sz="1400" b="1" i="1" dirty="0"/>
              <a:t>s textem - jazykový a sémantický rozbor aktuálních článků podle zájmu </a:t>
            </a:r>
            <a:r>
              <a:rPr lang="cs-CZ" sz="1400" b="1" i="1" dirty="0" smtClean="0"/>
              <a:t>žáků</a:t>
            </a:r>
            <a:endParaRPr lang="cs-CZ" sz="1400" b="1" i="1" dirty="0"/>
          </a:p>
          <a:p>
            <a:pPr marL="457200" lvl="1" indent="0">
              <a:buNone/>
            </a:pPr>
            <a:r>
              <a:rPr lang="cs-CZ" sz="1400" dirty="0"/>
              <a:t>4. MÁME RÁDI </a:t>
            </a:r>
            <a:r>
              <a:rPr lang="cs-CZ" sz="1400" dirty="0" smtClean="0"/>
              <a:t>KNIHY – </a:t>
            </a:r>
            <a:r>
              <a:rPr lang="cs-CZ" sz="1400" b="1" i="1" dirty="0" smtClean="0"/>
              <a:t>vhodný výběr </a:t>
            </a:r>
            <a:r>
              <a:rPr lang="cs-CZ" sz="1400" b="1" i="1" dirty="0"/>
              <a:t>pro žáky k rozvoji jejich znalostí </a:t>
            </a:r>
            <a:r>
              <a:rPr lang="cs-CZ" sz="1400" b="1" i="1" dirty="0" smtClean="0"/>
              <a:t>češtiny</a:t>
            </a:r>
            <a:endParaRPr lang="cs-CZ" sz="1400" b="1" i="1" dirty="0"/>
          </a:p>
          <a:p>
            <a:pPr marL="457200" lvl="1" indent="0">
              <a:buNone/>
            </a:pPr>
            <a:r>
              <a:rPr lang="cs-CZ" sz="1400" dirty="0"/>
              <a:t>5. </a:t>
            </a:r>
            <a:r>
              <a:rPr lang="cs-CZ" sz="1400" dirty="0" smtClean="0"/>
              <a:t>INTERNET – </a:t>
            </a:r>
            <a:r>
              <a:rPr lang="cs-CZ" sz="1400" b="1" i="1" dirty="0" smtClean="0"/>
              <a:t>jeho využití ke </a:t>
            </a:r>
            <a:r>
              <a:rPr lang="cs-CZ" sz="1400" b="1" i="1" dirty="0"/>
              <a:t>zdokonalování se v </a:t>
            </a:r>
            <a:r>
              <a:rPr lang="cs-CZ" sz="1400" b="1" i="1" dirty="0" smtClean="0"/>
              <a:t>jazyce</a:t>
            </a:r>
            <a:endParaRPr lang="cs-CZ" sz="1400" b="1" i="1" dirty="0"/>
          </a:p>
          <a:p>
            <a:pPr marL="457200" lvl="1" indent="0">
              <a:buNone/>
            </a:pPr>
            <a:r>
              <a:rPr lang="cs-CZ" sz="1400" dirty="0"/>
              <a:t>6. GOOGLE </a:t>
            </a:r>
            <a:r>
              <a:rPr lang="cs-CZ" sz="1400" dirty="0" smtClean="0"/>
              <a:t>CLASSROOM  - </a:t>
            </a:r>
            <a:r>
              <a:rPr lang="cs-CZ" sz="1400" b="1" i="1" dirty="0" smtClean="0"/>
              <a:t>práce </a:t>
            </a:r>
            <a:r>
              <a:rPr lang="cs-CZ" sz="1400" b="1" i="1" dirty="0"/>
              <a:t>s interaktivními </a:t>
            </a:r>
            <a:r>
              <a:rPr lang="cs-CZ" sz="1400" b="1" i="1" dirty="0" smtClean="0"/>
              <a:t>cvičeními</a:t>
            </a:r>
          </a:p>
          <a:p>
            <a:pPr marL="457200" lvl="1" indent="0">
              <a:buNone/>
            </a:pPr>
            <a:r>
              <a:rPr lang="cs-CZ" sz="1400" dirty="0" smtClean="0"/>
              <a:t>7</a:t>
            </a:r>
            <a:r>
              <a:rPr lang="cs-CZ" sz="1400" dirty="0"/>
              <a:t>. ZÁVĚREČNÝ JAZYKOVÝ </a:t>
            </a:r>
            <a:r>
              <a:rPr lang="cs-CZ" sz="1400" dirty="0" smtClean="0"/>
              <a:t>TURNAJ - </a:t>
            </a:r>
            <a:r>
              <a:rPr lang="cs-CZ" sz="1400" b="1" i="1" dirty="0" smtClean="0"/>
              <a:t>zábavné jazykové </a:t>
            </a:r>
            <a:r>
              <a:rPr lang="cs-CZ" sz="1400" b="1" i="1" dirty="0"/>
              <a:t>soutěže a </a:t>
            </a:r>
            <a:r>
              <a:rPr lang="cs-CZ" sz="1400" b="1" i="1" dirty="0" smtClean="0"/>
              <a:t>kvízy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b="1" dirty="0" smtClean="0">
                <a:solidFill>
                  <a:schemeClr val="accent1"/>
                </a:solidFill>
              </a:rPr>
              <a:t>INT. kurz ČJ on-line</a:t>
            </a:r>
          </a:p>
          <a:p>
            <a:pPr marL="400050" lvl="1" indent="0">
              <a:buNone/>
            </a:pPr>
            <a:r>
              <a:rPr lang="cs-CZ" sz="1400" dirty="0" smtClean="0">
                <a:solidFill>
                  <a:schemeClr val="accent1"/>
                </a:solidFill>
              </a:rPr>
              <a:t>KDY?</a:t>
            </a:r>
            <a:r>
              <a:rPr lang="cs-CZ" sz="1400" b="1" i="1" dirty="0" smtClean="0">
                <a:solidFill>
                  <a:schemeClr val="accent1"/>
                </a:solidFill>
              </a:rPr>
              <a:t> </a:t>
            </a:r>
            <a:r>
              <a:rPr lang="cs-CZ" sz="1400" b="1" i="1" dirty="0" smtClean="0"/>
              <a:t>v plánu - květen, červen 2021</a:t>
            </a:r>
            <a:endParaRPr lang="cs-CZ" sz="1400" dirty="0" smtClean="0"/>
          </a:p>
          <a:p>
            <a:pPr marL="400050" lvl="1" indent="0">
              <a:buNone/>
            </a:pPr>
            <a:r>
              <a:rPr lang="cs-CZ" sz="1400" dirty="0" smtClean="0">
                <a:solidFill>
                  <a:schemeClr val="accent1"/>
                </a:solidFill>
              </a:rPr>
              <a:t>PROČ?</a:t>
            </a:r>
            <a:r>
              <a:rPr lang="cs-CZ" sz="1400" b="1" i="1" dirty="0" smtClean="0">
                <a:solidFill>
                  <a:schemeClr val="accent1"/>
                </a:solidFill>
              </a:rPr>
              <a:t> </a:t>
            </a:r>
            <a:r>
              <a:rPr lang="cs-CZ" sz="1400" b="1" i="1" dirty="0" smtClean="0"/>
              <a:t>dobrá zpětná vazba na kurz ve škole</a:t>
            </a:r>
          </a:p>
          <a:p>
            <a:pPr marL="400050" lvl="1" indent="0">
              <a:buNone/>
            </a:pPr>
            <a:r>
              <a:rPr lang="cs-CZ" sz="1400" dirty="0" smtClean="0">
                <a:solidFill>
                  <a:schemeClr val="accent1"/>
                </a:solidFill>
              </a:rPr>
              <a:t>KDE?</a:t>
            </a:r>
            <a:r>
              <a:rPr lang="cs-CZ" sz="1400" b="1" i="1" dirty="0" smtClean="0">
                <a:solidFill>
                  <a:schemeClr val="accent1"/>
                </a:solidFill>
              </a:rPr>
              <a:t> </a:t>
            </a:r>
            <a:r>
              <a:rPr lang="cs-CZ" sz="1400" b="1" i="1" dirty="0" smtClean="0"/>
              <a:t>on-line Microsoft </a:t>
            </a:r>
            <a:r>
              <a:rPr lang="cs-CZ" sz="1400" b="1" i="1" dirty="0" err="1" smtClean="0"/>
              <a:t>Teams</a:t>
            </a:r>
            <a:endParaRPr lang="cs-CZ" sz="1400" b="1" i="1" dirty="0" smtClean="0"/>
          </a:p>
          <a:p>
            <a:pPr marL="400050" lvl="1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244" y="3207020"/>
            <a:ext cx="1817512" cy="18324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1639" t="276" r="1" b="30864"/>
          <a:stretch/>
        </p:blipFill>
        <p:spPr>
          <a:xfrm>
            <a:off x="9516648" y="536134"/>
            <a:ext cx="1653333" cy="16257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6648" y="3393463"/>
            <a:ext cx="2099619" cy="301572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01" y="4123266"/>
            <a:ext cx="1354667" cy="118434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/>
          <a:srcRect l="211" b="29150"/>
          <a:stretch/>
        </p:blipFill>
        <p:spPr>
          <a:xfrm>
            <a:off x="5291945" y="5118534"/>
            <a:ext cx="3872089" cy="146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4929" y="462845"/>
            <a:ext cx="10634133" cy="824088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cs-CZ" sz="3200" b="1" dirty="0" smtClean="0">
                <a:solidFill>
                  <a:schemeClr val="accent1"/>
                </a:solidFill>
                <a:latin typeface="+mj-lt"/>
              </a:rPr>
              <a:t>b) Na </a:t>
            </a:r>
            <a:r>
              <a:rPr lang="cs-CZ" sz="3200" b="1" dirty="0">
                <a:solidFill>
                  <a:schemeClr val="accent1"/>
                </a:solidFill>
                <a:latin typeface="+mj-lt"/>
              </a:rPr>
              <a:t>kus řeči s dvojjazyčnými školními asistentkami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896533" y="1749778"/>
            <a:ext cx="9608079" cy="4617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/>
              <a:t>NA KUS ŘEČI </a:t>
            </a:r>
            <a:r>
              <a:rPr lang="cs-CZ" b="1" dirty="0"/>
              <a:t>s </a:t>
            </a:r>
            <a:r>
              <a:rPr lang="cs-CZ" b="1" dirty="0" smtClean="0"/>
              <a:t>Ivanou a Danou</a:t>
            </a:r>
            <a:endParaRPr lang="cs-CZ" sz="1000" b="1" dirty="0" smtClean="0"/>
          </a:p>
          <a:p>
            <a:pPr lvl="1"/>
            <a:r>
              <a:rPr lang="cs-CZ" b="1" dirty="0"/>
              <a:t>rády bychom si s vámi popovídaly - </a:t>
            </a:r>
            <a:r>
              <a:rPr lang="cs-CZ" u="sng" dirty="0"/>
              <a:t>JSME TU PRO </a:t>
            </a:r>
            <a:r>
              <a:rPr lang="cs-CZ" u="sng" dirty="0" smtClean="0"/>
              <a:t>VÁS</a:t>
            </a:r>
            <a:endParaRPr lang="cs-CZ" b="1" i="1" dirty="0"/>
          </a:p>
          <a:p>
            <a:pPr lvl="1"/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 KOHO? </a:t>
            </a:r>
            <a:r>
              <a:rPr lang="cs-CZ" sz="1200" i="1" dirty="0"/>
              <a:t>p</a:t>
            </a:r>
            <a:r>
              <a:rPr lang="cs-CZ" sz="1200" i="1" dirty="0" smtClean="0"/>
              <a:t>ro skupinu žáků s OMJ </a:t>
            </a:r>
          </a:p>
          <a:p>
            <a:pPr lvl="1"/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KDE? </a:t>
            </a:r>
            <a:r>
              <a:rPr lang="cs-CZ" sz="1200" i="1" dirty="0" smtClean="0"/>
              <a:t>on-line prostřednictvím Microsoft </a:t>
            </a:r>
            <a:r>
              <a:rPr lang="cs-CZ" sz="1200" i="1" dirty="0" err="1" smtClean="0"/>
              <a:t>Teams</a:t>
            </a:r>
            <a:endParaRPr lang="cs-CZ" sz="1200" i="1" dirty="0" smtClean="0"/>
          </a:p>
          <a:p>
            <a:pPr lvl="1"/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KDY? </a:t>
            </a:r>
            <a:r>
              <a:rPr lang="cs-CZ" sz="1200" i="1" dirty="0" smtClean="0"/>
              <a:t>např.: 14. ledna 2021 od 12:30</a:t>
            </a:r>
          </a:p>
          <a:p>
            <a:endParaRPr lang="cs-CZ" sz="1400" i="1" dirty="0"/>
          </a:p>
          <a:p>
            <a:endParaRPr lang="cs-CZ" sz="1400" i="1" dirty="0" smtClean="0"/>
          </a:p>
          <a:p>
            <a:endParaRPr lang="cs-CZ" sz="1400" i="1" dirty="0"/>
          </a:p>
          <a:p>
            <a:endParaRPr lang="cs-CZ" sz="1400" i="1" dirty="0" smtClean="0"/>
          </a:p>
          <a:p>
            <a:endParaRPr lang="cs-CZ" sz="1400" i="1" dirty="0"/>
          </a:p>
          <a:p>
            <a:endParaRPr lang="cs-CZ" sz="1400" i="1" dirty="0" smtClean="0"/>
          </a:p>
          <a:p>
            <a:pPr marL="457200" lvl="1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b="1" u="sng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022" y="4233395"/>
            <a:ext cx="4484550" cy="17948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744" y="3601218"/>
            <a:ext cx="4660592" cy="17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45046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cs-CZ" sz="3200" b="1" dirty="0" smtClean="0">
                <a:solidFill>
                  <a:schemeClr val="accent1"/>
                </a:solidFill>
                <a:latin typeface="+mj-lt"/>
              </a:rPr>
              <a:t>c) Zpětná </a:t>
            </a:r>
            <a:r>
              <a:rPr lang="cs-CZ" sz="3200" b="1" dirty="0">
                <a:solidFill>
                  <a:schemeClr val="accent1"/>
                </a:solidFill>
                <a:latin typeface="+mj-lt"/>
              </a:rPr>
              <a:t>vazba </a:t>
            </a:r>
            <a:r>
              <a:rPr lang="cs-CZ" sz="3200" b="1" dirty="0" smtClean="0">
                <a:solidFill>
                  <a:schemeClr val="accent1"/>
                </a:solidFill>
                <a:latin typeface="+mj-lt"/>
              </a:rPr>
              <a:t>od žáků s OMJ </a:t>
            </a:r>
            <a:r>
              <a:rPr lang="cs-CZ" sz="1500" dirty="0"/>
              <a:t/>
            </a:r>
            <a:br>
              <a:rPr lang="cs-CZ" sz="1500" dirty="0"/>
            </a:b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978" y="1661153"/>
            <a:ext cx="8707005" cy="489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5600" y="338667"/>
            <a:ext cx="9879012" cy="1034275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cs-CZ" sz="3200" b="1" dirty="0">
                <a:solidFill>
                  <a:schemeClr val="accent1"/>
                </a:solidFill>
              </a:rPr>
              <a:t>d</a:t>
            </a:r>
            <a:r>
              <a:rPr lang="cs-CZ" sz="3200" b="1" dirty="0" smtClean="0">
                <a:solidFill>
                  <a:schemeClr val="accent1"/>
                </a:solidFill>
              </a:rPr>
              <a:t>) Příprava </a:t>
            </a:r>
            <a:r>
              <a:rPr lang="cs-CZ" sz="3200" b="1" dirty="0">
                <a:solidFill>
                  <a:schemeClr val="accent1"/>
                </a:solidFill>
              </a:rPr>
              <a:t>doplňujících materiálů ke studiu + procvičování</a:t>
            </a:r>
            <a:r>
              <a:rPr lang="cs-CZ" sz="3200" dirty="0">
                <a:solidFill>
                  <a:schemeClr val="accent1"/>
                </a:solidFill>
              </a:rPr>
              <a:t/>
            </a:r>
            <a:br>
              <a:rPr lang="cs-CZ" sz="3200" dirty="0">
                <a:solidFill>
                  <a:schemeClr val="accent1"/>
                </a:solidFill>
              </a:rPr>
            </a:br>
            <a:r>
              <a:rPr lang="cs-CZ" sz="3200" dirty="0">
                <a:solidFill>
                  <a:schemeClr val="accent1"/>
                </a:solidFill>
              </a:rPr>
              <a:t/>
            </a:r>
            <a:br>
              <a:rPr lang="cs-CZ" sz="3200" dirty="0">
                <a:solidFill>
                  <a:schemeClr val="accent1"/>
                </a:solidFill>
              </a:rPr>
            </a:br>
            <a:r>
              <a:rPr lang="cs-CZ" sz="3600" b="1" dirty="0">
                <a:solidFill>
                  <a:schemeClr val="accent1"/>
                </a:solidFill>
              </a:rPr>
              <a:t/>
            </a:r>
            <a:br>
              <a:rPr lang="cs-CZ" sz="3600" b="1" dirty="0">
                <a:solidFill>
                  <a:schemeClr val="accent1"/>
                </a:solidFill>
              </a:rPr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856" y="1636889"/>
            <a:ext cx="10208756" cy="4707468"/>
          </a:xfrm>
        </p:spPr>
        <p:txBody>
          <a:bodyPr>
            <a:normAutofit/>
          </a:bodyPr>
          <a:lstStyle/>
          <a:p>
            <a:pPr lvl="1"/>
            <a:r>
              <a:rPr lang="cs-CZ" altLang="cs-CZ" b="1" dirty="0" smtClean="0"/>
              <a:t>Výběr zásadních informací z učebnic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cs-CZ" altLang="cs-CZ" i="1" u="sng" dirty="0" smtClean="0"/>
              <a:t>prezentace</a:t>
            </a:r>
            <a:r>
              <a:rPr lang="cs-CZ" altLang="cs-CZ" i="1" dirty="0" smtClean="0"/>
              <a:t> </a:t>
            </a:r>
            <a:r>
              <a:rPr lang="cs-CZ" altLang="cs-CZ" i="1" dirty="0"/>
              <a:t>s </a:t>
            </a:r>
            <a:r>
              <a:rPr lang="cs-CZ" altLang="cs-CZ" i="1" dirty="0" smtClean="0"/>
              <a:t>vizualizací, popř. </a:t>
            </a:r>
            <a:r>
              <a:rPr lang="cs-CZ" altLang="cs-CZ" i="1" u="sng" dirty="0" smtClean="0"/>
              <a:t>překlad</a:t>
            </a:r>
            <a:r>
              <a:rPr lang="cs-CZ" altLang="cs-CZ" i="1" dirty="0" smtClean="0"/>
              <a:t> do rodného jazyka žáků</a:t>
            </a:r>
          </a:p>
          <a:p>
            <a:pPr lvl="1"/>
            <a:r>
              <a:rPr lang="cs-CZ" b="1" dirty="0" smtClean="0"/>
              <a:t>Příprava </a:t>
            </a:r>
            <a:r>
              <a:rPr lang="cs-CZ" b="1" dirty="0"/>
              <a:t>podpůrných studijních materiálů </a:t>
            </a:r>
            <a:endParaRPr lang="cs-CZ" b="1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cs-CZ" i="1" u="sng" dirty="0" smtClean="0"/>
              <a:t>obrázkové slovníčky</a:t>
            </a:r>
            <a:r>
              <a:rPr lang="cs-CZ" i="1" dirty="0" smtClean="0"/>
              <a:t>, hry, fráze, recepty – vaření v </a:t>
            </a:r>
            <a:r>
              <a:rPr lang="cs-CZ" i="1" dirty="0" err="1" smtClean="0"/>
              <a:t>růz</a:t>
            </a:r>
            <a:r>
              <a:rPr lang="cs-CZ" i="1" dirty="0" smtClean="0"/>
              <a:t>. </a:t>
            </a:r>
            <a:r>
              <a:rPr lang="cs-CZ" i="1" dirty="0"/>
              <a:t>j</a:t>
            </a:r>
            <a:r>
              <a:rPr lang="cs-CZ" i="1" dirty="0" smtClean="0"/>
              <a:t>azycích ….</a:t>
            </a:r>
            <a:endParaRPr lang="cs-CZ" b="1" dirty="0" smtClean="0">
              <a:solidFill>
                <a:schemeClr val="accent1"/>
              </a:solidFill>
            </a:endParaRPr>
          </a:p>
          <a:p>
            <a:pPr lvl="1"/>
            <a:r>
              <a:rPr lang="cs-CZ" b="1" dirty="0" smtClean="0"/>
              <a:t>Konzultace </a:t>
            </a:r>
            <a:r>
              <a:rPr lang="cs-CZ" dirty="0" smtClean="0"/>
              <a:t>(</a:t>
            </a:r>
            <a:r>
              <a:rPr lang="cs-CZ" dirty="0" err="1" smtClean="0"/>
              <a:t>ind</a:t>
            </a:r>
            <a:r>
              <a:rPr lang="cs-CZ" dirty="0" smtClean="0"/>
              <a:t>. nebo skup. doučování)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cs-CZ" i="1" dirty="0"/>
              <a:t>v</a:t>
            </a:r>
            <a:r>
              <a:rPr lang="cs-CZ" i="1" dirty="0" smtClean="0"/>
              <a:t>e škole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cs-CZ" i="1" dirty="0" smtClean="0"/>
              <a:t>on-line</a:t>
            </a:r>
          </a:p>
          <a:p>
            <a:pPr lvl="1"/>
            <a:r>
              <a:rPr lang="cs-CZ" b="1" i="1" u="sng" dirty="0"/>
              <a:t>Ž</a:t>
            </a:r>
            <a:r>
              <a:rPr lang="cs-CZ" b="1" u="sng" dirty="0" smtClean="0"/>
              <a:t>áci </a:t>
            </a:r>
            <a:r>
              <a:rPr lang="cs-CZ" b="1" u="sng" dirty="0"/>
              <a:t>mají možnost kontaktovat </a:t>
            </a:r>
            <a:r>
              <a:rPr lang="cs-CZ" b="1" u="sng" dirty="0" smtClean="0"/>
              <a:t>DA kdykoli</a:t>
            </a:r>
          </a:p>
          <a:p>
            <a:pPr marL="457200" lvl="1" indent="0">
              <a:buNone/>
            </a:pPr>
            <a:endParaRPr lang="cs-CZ" i="1" dirty="0" smtClean="0"/>
          </a:p>
          <a:p>
            <a:pPr marL="914400" lvl="2" indent="0">
              <a:buNone/>
            </a:pPr>
            <a:endParaRPr lang="cs-CZ" sz="14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1635" b="50065"/>
          <a:stretch/>
        </p:blipFill>
        <p:spPr>
          <a:xfrm>
            <a:off x="9505408" y="1000711"/>
            <a:ext cx="1814273" cy="14065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660" y="3325115"/>
            <a:ext cx="1915857" cy="13310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r="1090" b="49919"/>
          <a:stretch/>
        </p:blipFill>
        <p:spPr>
          <a:xfrm>
            <a:off x="9134352" y="2374109"/>
            <a:ext cx="1812282" cy="13903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9379" y="2851911"/>
            <a:ext cx="1402155" cy="334549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7031" y="4359644"/>
            <a:ext cx="973462" cy="214972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2558" y="4941520"/>
            <a:ext cx="4815636" cy="13566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4692" y="4685849"/>
            <a:ext cx="2517866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5911" y="637641"/>
            <a:ext cx="9788702" cy="525134"/>
          </a:xfrm>
        </p:spPr>
        <p:txBody>
          <a:bodyPr>
            <a:normAutofit fontScale="90000"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cs-CZ" sz="3200" b="1" dirty="0">
                <a:solidFill>
                  <a:schemeClr val="accent1"/>
                </a:solidFill>
                <a:latin typeface="+mj-lt"/>
              </a:rPr>
              <a:t>d</a:t>
            </a:r>
            <a:r>
              <a:rPr lang="cs-CZ" sz="3200" b="1" dirty="0" smtClean="0">
                <a:solidFill>
                  <a:schemeClr val="accent1"/>
                </a:solidFill>
                <a:latin typeface="+mj-lt"/>
              </a:rPr>
              <a:t>) Pomoc s přípravou k maturitě</a:t>
            </a:r>
            <a:r>
              <a:rPr lang="cs-CZ" sz="1500" dirty="0"/>
              <a:t/>
            </a:r>
            <a:br>
              <a:rPr lang="cs-CZ" sz="15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85244" y="1399249"/>
            <a:ext cx="9619368" cy="5114440"/>
          </a:xfrm>
        </p:spPr>
        <p:txBody>
          <a:bodyPr/>
          <a:lstStyle/>
          <a:p>
            <a:r>
              <a:rPr lang="cs-CZ" altLang="cs-CZ" b="1" dirty="0"/>
              <a:t>Při podpoře dbáme </a:t>
            </a:r>
            <a:r>
              <a:rPr lang="cs-CZ" altLang="cs-CZ" b="1" dirty="0" smtClean="0"/>
              <a:t>vedeme žáky: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1400" i="1" dirty="0" smtClean="0"/>
              <a:t>K samostatnému studiu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1400" i="1" dirty="0"/>
              <a:t>Z</a:t>
            </a:r>
            <a:r>
              <a:rPr lang="cs-CZ" altLang="cs-CZ" sz="1400" i="1" dirty="0" smtClean="0"/>
              <a:t>odpovědnému </a:t>
            </a:r>
            <a:r>
              <a:rPr lang="cs-CZ" altLang="cs-CZ" sz="1400" i="1" dirty="0"/>
              <a:t>přístupu</a:t>
            </a:r>
          </a:p>
          <a:p>
            <a:r>
              <a:rPr lang="cs-CZ" altLang="cs-CZ" b="1" dirty="0"/>
              <a:t>Doporučujeme </a:t>
            </a:r>
            <a:r>
              <a:rPr lang="cs-CZ" altLang="cs-CZ" b="1" dirty="0" smtClean="0"/>
              <a:t>osvědčená interaktivních cvičení z ČJ</a:t>
            </a:r>
            <a:endParaRPr lang="cs-CZ" altLang="cs-CZ" sz="1400" i="1" dirty="0"/>
          </a:p>
          <a:p>
            <a:pPr marL="342900" lvl="1" indent="-342900"/>
            <a:r>
              <a:rPr lang="cs-CZ" altLang="cs-CZ" sz="1800" b="1" dirty="0"/>
              <a:t>Pomáháme je nasměrovat na dobré zdroje </a:t>
            </a:r>
            <a:r>
              <a:rPr lang="cs-CZ" altLang="cs-CZ" sz="1400" i="1" dirty="0" smtClean="0"/>
              <a:t>(literatura)</a:t>
            </a:r>
            <a:endParaRPr lang="cs-CZ" altLang="cs-CZ" sz="1400" i="1" dirty="0"/>
          </a:p>
          <a:p>
            <a:pPr marL="457200" lvl="1" indent="0">
              <a:buNone/>
            </a:pPr>
            <a:endParaRPr lang="cs-CZ" sz="1000" u="sng" dirty="0" smtClean="0">
              <a:hlinkClick r:id="rId2" tooltip="https://www.milujemecestinu.cz/"/>
            </a:endParaRPr>
          </a:p>
          <a:p>
            <a:pPr marL="457200" lvl="1" indent="0">
              <a:buNone/>
            </a:pPr>
            <a:endParaRPr lang="cs-CZ" sz="1000" u="sng" dirty="0" smtClean="0">
              <a:hlinkClick r:id="rId2" tooltip="https://www.milujemecestinu.cz/"/>
            </a:endParaRPr>
          </a:p>
          <a:p>
            <a:pPr marL="457200" lvl="1" indent="0">
              <a:buNone/>
            </a:pPr>
            <a:r>
              <a:rPr lang="cs-CZ" sz="1000" u="sng" dirty="0" smtClean="0">
                <a:hlinkClick r:id="rId2" tooltip="https://www.milujemecestinu.cz/"/>
              </a:rPr>
              <a:t>https://www.milujemecestinu.cz/</a:t>
            </a:r>
            <a:endParaRPr lang="cs-CZ" sz="1000" u="sng" dirty="0" smtClean="0"/>
          </a:p>
          <a:p>
            <a:pPr marL="457200" lvl="1" indent="0">
              <a:buNone/>
            </a:pPr>
            <a:r>
              <a:rPr lang="cs-CZ" sz="1000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lang="cs-CZ" sz="1000" dirty="0">
                <a:solidFill>
                  <a:srgbClr val="0070C0"/>
                </a:solidFill>
                <a:hlinkClick r:id="rId3"/>
              </a:rPr>
              <a:t>://</a:t>
            </a:r>
            <a:r>
              <a:rPr lang="cs-CZ" sz="1000" dirty="0" smtClean="0">
                <a:solidFill>
                  <a:srgbClr val="0070C0"/>
                </a:solidFill>
                <a:hlinkClick r:id="rId3"/>
              </a:rPr>
              <a:t>www.umimecesky.cz/cviceni-podstatna-jmena-pady</a:t>
            </a:r>
            <a:endParaRPr lang="cs-CZ" sz="10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cs-CZ" sz="1000" dirty="0" smtClean="0">
                <a:hlinkClick r:id="rId4" tooltip="https://rozbor-dila.cz/povidky-e-a-poe-rozbor-dila-k-maturite-3/"/>
              </a:rPr>
              <a:t>https://rozbor-dila.cz/povidky-e-a-poe-rozbor-dila-k-maturite-3</a:t>
            </a:r>
            <a:r>
              <a:rPr lang="cs-CZ" dirty="0" smtClean="0">
                <a:hlinkClick r:id="rId4" tooltip="https://rozbor-dila.cz/povidky-e-a-poe-rozbor-dila-k-maturite-3/"/>
              </a:rPr>
              <a:t>/</a:t>
            </a:r>
            <a:endParaRPr lang="cs-CZ" dirty="0" smtClean="0"/>
          </a:p>
          <a:p>
            <a:pPr marL="457200" lvl="1" indent="0">
              <a:buNone/>
            </a:pPr>
            <a:endParaRPr lang="cs-CZ" sz="10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cs-CZ" altLang="cs-CZ" sz="1400" i="1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070" y="4824952"/>
            <a:ext cx="3646001" cy="18010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1206" y="5420530"/>
            <a:ext cx="2830454" cy="12948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3336" y="5405667"/>
            <a:ext cx="3490944" cy="120887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3189" y="3877291"/>
            <a:ext cx="2527700" cy="14167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7426" y="1845549"/>
            <a:ext cx="2432797" cy="75382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8471" y="2708293"/>
            <a:ext cx="2383189" cy="103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6533" y="688622"/>
            <a:ext cx="9608079" cy="109502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200" b="1" dirty="0" smtClean="0">
                <a:solidFill>
                  <a:schemeClr val="accent1"/>
                </a:solidFill>
              </a:rPr>
              <a:t> Spolupráce </a:t>
            </a:r>
            <a:r>
              <a:rPr lang="cs-CZ" sz="3200" b="1" dirty="0">
                <a:solidFill>
                  <a:schemeClr val="accent1"/>
                </a:solidFill>
              </a:rPr>
              <a:t>s pedagogy ve škole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8489" y="1648179"/>
            <a:ext cx="9766123" cy="4831644"/>
          </a:xfrm>
        </p:spPr>
        <p:txBody>
          <a:bodyPr>
            <a:normAutofit lnSpcReduction="10000"/>
          </a:bodyPr>
          <a:lstStyle/>
          <a:p>
            <a:r>
              <a:rPr lang="cs-CZ" altLang="cs-CZ" sz="1900" b="1" dirty="0"/>
              <a:t>Konzultace </a:t>
            </a:r>
            <a:r>
              <a:rPr lang="cs-CZ" altLang="cs-CZ" sz="1900" b="1" dirty="0" smtClean="0"/>
              <a:t>DA s pedagogy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1700" b="1" dirty="0" smtClean="0"/>
              <a:t> </a:t>
            </a:r>
            <a:r>
              <a:rPr lang="cs-CZ" altLang="cs-CZ" sz="1400" i="1" dirty="0" smtClean="0"/>
              <a:t>společně pomáháme žákům překonat jazykovou (popř. kulturní) bariéru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altLang="cs-CZ" sz="1900" b="1" dirty="0" smtClean="0"/>
          </a:p>
          <a:p>
            <a:r>
              <a:rPr lang="cs-CZ" altLang="cs-CZ" sz="1900" b="1" dirty="0" smtClean="0"/>
              <a:t>V </a:t>
            </a:r>
            <a:r>
              <a:rPr lang="cs-CZ" altLang="cs-CZ" sz="1900" b="1" dirty="0"/>
              <a:t>případě potřeby pomoc žákům při jednání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1400" i="1" dirty="0"/>
              <a:t>s vedení školy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1400" i="1" dirty="0"/>
              <a:t>s vyučujícími pedagogy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1400" i="1" dirty="0"/>
              <a:t>s kanceláří </a:t>
            </a:r>
            <a:r>
              <a:rPr lang="cs-CZ" altLang="cs-CZ" sz="1400" i="1" dirty="0" smtClean="0"/>
              <a:t>školy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altLang="cs-CZ" sz="1400" i="1" dirty="0" smtClean="0"/>
          </a:p>
          <a:p>
            <a:r>
              <a:rPr lang="cs-CZ" altLang="cs-CZ" sz="1900" b="1" dirty="0" smtClean="0"/>
              <a:t>Podpora vedení školy</a:t>
            </a:r>
          </a:p>
          <a:p>
            <a:pPr marL="0" indent="0">
              <a:buNone/>
            </a:pPr>
            <a:endParaRPr lang="cs-CZ" altLang="cs-CZ" i="1" dirty="0"/>
          </a:p>
          <a:p>
            <a:r>
              <a:rPr lang="cs-CZ" altLang="cs-CZ" sz="1900" b="1" dirty="0" smtClean="0"/>
              <a:t>Poradenské služby na škole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1400" i="1" dirty="0" smtClean="0"/>
              <a:t>Role </a:t>
            </a:r>
            <a:r>
              <a:rPr lang="cs-CZ" altLang="cs-CZ" sz="1400" i="1" dirty="0"/>
              <a:t>psychologa na Hotelové </a:t>
            </a:r>
            <a:r>
              <a:rPr lang="cs-CZ" altLang="cs-CZ" sz="1400" i="1" dirty="0" smtClean="0"/>
              <a:t>škole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1400" i="1" dirty="0" smtClean="0"/>
              <a:t>PPP, IVP</a:t>
            </a:r>
          </a:p>
          <a:p>
            <a:pPr marL="457200" lvl="1" indent="0">
              <a:buNone/>
            </a:pPr>
            <a:endParaRPr lang="cs-CZ" altLang="cs-CZ" sz="1400" i="1" dirty="0"/>
          </a:p>
          <a:p>
            <a:endParaRPr lang="cs-CZ" altLang="cs-CZ" sz="1900" b="1" dirty="0" smtClean="0"/>
          </a:p>
          <a:p>
            <a:endParaRPr lang="cs-CZ" altLang="cs-CZ" b="1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045" y="3179635"/>
            <a:ext cx="1397904" cy="29840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949" y="2457695"/>
            <a:ext cx="1286367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200" b="1" dirty="0" smtClean="0">
                <a:solidFill>
                  <a:schemeClr val="accent1"/>
                </a:solidFill>
              </a:rPr>
              <a:t> Odborně tematická setkání</a:t>
            </a:r>
            <a:endParaRPr lang="cs-CZ" sz="32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12622" y="1614311"/>
            <a:ext cx="9291990" cy="49784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cs-CZ" dirty="0" smtClean="0"/>
              <a:t>Záměr: </a:t>
            </a:r>
            <a:r>
              <a:rPr lang="cs-CZ" sz="1900" b="1" dirty="0" smtClean="0"/>
              <a:t>Aktivně zapojit rodiče do života školy</a:t>
            </a:r>
          </a:p>
          <a:p>
            <a:pPr marL="0" indent="0">
              <a:buNone/>
            </a:pPr>
            <a:r>
              <a:rPr lang="cs-CZ" sz="2000" dirty="0"/>
              <a:t>Kde: </a:t>
            </a:r>
            <a:r>
              <a:rPr lang="cs-CZ" sz="2000" b="1" dirty="0"/>
              <a:t>ve škole</a:t>
            </a:r>
          </a:p>
          <a:p>
            <a:pPr marL="0" lvl="0" indent="0">
              <a:buNone/>
            </a:pPr>
            <a:r>
              <a:rPr lang="cs-CZ" dirty="0" smtClean="0"/>
              <a:t>Přítomni: </a:t>
            </a:r>
            <a:r>
              <a:rPr lang="cs-CZ" sz="1900" b="1" dirty="0" smtClean="0"/>
              <a:t>expert, rodiče, přátelé školy</a:t>
            </a:r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Dvě již proběhla:</a:t>
            </a:r>
          </a:p>
          <a:p>
            <a:r>
              <a:rPr lang="cs-CZ" b="1" dirty="0"/>
              <a:t>Interkulturní vzdělávání a zaměření projektu na podporu žáků s </a:t>
            </a:r>
            <a:r>
              <a:rPr lang="cs-CZ" b="1" dirty="0" smtClean="0"/>
              <a:t>OMJ</a:t>
            </a:r>
          </a:p>
          <a:p>
            <a:pPr marL="742950" lvl="2" indent="-342900">
              <a:buFont typeface="Wingdings" panose="05000000000000000000" pitchFamily="2" charset="2"/>
              <a:buChar char="v"/>
            </a:pPr>
            <a:r>
              <a:rPr lang="cs-CZ" sz="1500" dirty="0"/>
              <a:t>Seznámení rodičů s tím, jaké aktivity škola plánuje při začleňování žáků s </a:t>
            </a:r>
            <a:r>
              <a:rPr lang="cs-CZ" sz="1500" dirty="0" smtClean="0"/>
              <a:t>OMJ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b="1" dirty="0"/>
              <a:t>Podpora žáků – cizinců </a:t>
            </a:r>
            <a:endParaRPr lang="cs-CZ" b="1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500" dirty="0" smtClean="0"/>
              <a:t>Zkušenosti </a:t>
            </a:r>
            <a:r>
              <a:rPr lang="cs-CZ" sz="1500" dirty="0"/>
              <a:t>s působením DA na škole, </a:t>
            </a:r>
            <a:r>
              <a:rPr lang="cs-CZ" sz="1500" dirty="0" smtClean="0"/>
              <a:t>metody které se osvědčily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500" dirty="0" err="1" smtClean="0"/>
              <a:t>Buddy</a:t>
            </a:r>
            <a:r>
              <a:rPr lang="cs-CZ" sz="1500" dirty="0" smtClean="0"/>
              <a:t> </a:t>
            </a:r>
            <a:r>
              <a:rPr lang="cs-CZ" sz="1500" dirty="0"/>
              <a:t>program – možnost zapojení českých </a:t>
            </a:r>
            <a:r>
              <a:rPr lang="cs-CZ" sz="1500" dirty="0" smtClean="0"/>
              <a:t>spolužáků</a:t>
            </a:r>
          </a:p>
          <a:p>
            <a:pPr marL="457200" lvl="1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dirty="0" smtClean="0"/>
              <a:t>V plánu:</a:t>
            </a:r>
          </a:p>
          <a:p>
            <a:r>
              <a:rPr lang="cs-CZ" b="1" dirty="0"/>
              <a:t>Inkluze na Hotelové </a:t>
            </a:r>
            <a:r>
              <a:rPr lang="cs-CZ" b="1" dirty="0" smtClean="0"/>
              <a:t>škole on-line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400" dirty="0"/>
              <a:t>č</a:t>
            </a:r>
            <a:r>
              <a:rPr lang="cs-CZ" sz="1400" dirty="0" smtClean="0"/>
              <a:t>erven 2021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400" dirty="0"/>
              <a:t>n</a:t>
            </a:r>
            <a:r>
              <a:rPr lang="cs-CZ" sz="1400" dirty="0" smtClean="0"/>
              <a:t>ové zkušenosti</a:t>
            </a:r>
          </a:p>
          <a:p>
            <a:endParaRPr lang="cs-CZ" dirty="0" smtClean="0"/>
          </a:p>
          <a:p>
            <a:pPr lvl="0"/>
            <a:endParaRPr lang="cs-CZ" sz="14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096" y="1463245"/>
            <a:ext cx="2357078" cy="13344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013" y="4103511"/>
            <a:ext cx="2038577" cy="151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2113</TotalTime>
  <Words>468</Words>
  <Application>Microsoft Office PowerPoint</Application>
  <PresentationFormat>Širokoúhlá obrazovka</PresentationFormat>
  <Paragraphs>111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Stébla</vt:lpstr>
      <vt:lpstr>PODPORA žáků s OMJ</vt:lpstr>
      <vt:lpstr>Jakým způsobem podporujeme žáky s OMJ</vt:lpstr>
      <vt:lpstr>a) INT. kurzy ČJ pro žáky s OMJ </vt:lpstr>
      <vt:lpstr>b) Na kus řeči s dvojjazyčnými školními asistentkami </vt:lpstr>
      <vt:lpstr>c) Zpětná vazba od žáků s OMJ  </vt:lpstr>
      <vt:lpstr>d) Příprava doplňujících materiálů ke studiu + procvičování     </vt:lpstr>
      <vt:lpstr>d) Pomoc s přípravou k maturitě </vt:lpstr>
      <vt:lpstr> Spolupráce s pedagogy ve škole </vt:lpstr>
      <vt:lpstr> Odborně tematická setkání</vt:lpstr>
      <vt:lpstr> Komunitně osvětové setkání </vt:lpstr>
      <vt:lpstr>Děkuji za Vaši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INKLUZE  na Hotelové škole</dc:title>
  <dc:creator>skola</dc:creator>
  <cp:lastModifiedBy>skola</cp:lastModifiedBy>
  <cp:revision>145</cp:revision>
  <dcterms:created xsi:type="dcterms:W3CDTF">2021-04-15T09:34:24Z</dcterms:created>
  <dcterms:modified xsi:type="dcterms:W3CDTF">2021-09-14T07:12:35Z</dcterms:modified>
</cp:coreProperties>
</file>